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4" r:id="rId3"/>
  </p:sldMasterIdLst>
  <p:notesMasterIdLst>
    <p:notesMasterId r:id="rId87"/>
  </p:notesMasterIdLst>
  <p:sldIdLst>
    <p:sldId id="259" r:id="rId4"/>
    <p:sldId id="380" r:id="rId5"/>
    <p:sldId id="383" r:id="rId6"/>
    <p:sldId id="473" r:id="rId7"/>
    <p:sldId id="415" r:id="rId8"/>
    <p:sldId id="443" r:id="rId9"/>
    <p:sldId id="444" r:id="rId10"/>
    <p:sldId id="258" r:id="rId11"/>
    <p:sldId id="364" r:id="rId12"/>
    <p:sldId id="422" r:id="rId13"/>
    <p:sldId id="423" r:id="rId14"/>
    <p:sldId id="267" r:id="rId15"/>
    <p:sldId id="445" r:id="rId16"/>
    <p:sldId id="446" r:id="rId17"/>
    <p:sldId id="447" r:id="rId18"/>
    <p:sldId id="448" r:id="rId19"/>
    <p:sldId id="430" r:id="rId20"/>
    <p:sldId id="265" r:id="rId21"/>
    <p:sldId id="391" r:id="rId22"/>
    <p:sldId id="392" r:id="rId23"/>
    <p:sldId id="393" r:id="rId24"/>
    <p:sldId id="457" r:id="rId25"/>
    <p:sldId id="394" r:id="rId26"/>
    <p:sldId id="437" r:id="rId27"/>
    <p:sldId id="438" r:id="rId28"/>
    <p:sldId id="398" r:id="rId29"/>
    <p:sldId id="400" r:id="rId30"/>
    <p:sldId id="401" r:id="rId31"/>
    <p:sldId id="439" r:id="rId32"/>
    <p:sldId id="440" r:id="rId33"/>
    <p:sldId id="491" r:id="rId34"/>
    <p:sldId id="441" r:id="rId35"/>
    <p:sldId id="442" r:id="rId36"/>
    <p:sldId id="479" r:id="rId37"/>
    <p:sldId id="451" r:id="rId38"/>
    <p:sldId id="480" r:id="rId39"/>
    <p:sldId id="452" r:id="rId40"/>
    <p:sldId id="481" r:id="rId41"/>
    <p:sldId id="298" r:id="rId42"/>
    <p:sldId id="385" r:id="rId43"/>
    <p:sldId id="384" r:id="rId44"/>
    <p:sldId id="468" r:id="rId45"/>
    <p:sldId id="386" r:id="rId46"/>
    <p:sldId id="467" r:id="rId47"/>
    <p:sldId id="402" r:id="rId48"/>
    <p:sldId id="411" r:id="rId49"/>
    <p:sldId id="475" r:id="rId50"/>
    <p:sldId id="470" r:id="rId51"/>
    <p:sldId id="403" r:id="rId52"/>
    <p:sldId id="404" r:id="rId53"/>
    <p:sldId id="471" r:id="rId54"/>
    <p:sldId id="478" r:id="rId55"/>
    <p:sldId id="482" r:id="rId56"/>
    <p:sldId id="483" r:id="rId57"/>
    <p:sldId id="484" r:id="rId58"/>
    <p:sldId id="485" r:id="rId59"/>
    <p:sldId id="486" r:id="rId60"/>
    <p:sldId id="487" r:id="rId61"/>
    <p:sldId id="488" r:id="rId62"/>
    <p:sldId id="474" r:id="rId63"/>
    <p:sldId id="476" r:id="rId64"/>
    <p:sldId id="477" r:id="rId65"/>
    <p:sldId id="331" r:id="rId66"/>
    <p:sldId id="334" r:id="rId67"/>
    <p:sldId id="376" r:id="rId68"/>
    <p:sldId id="413" r:id="rId69"/>
    <p:sldId id="453" r:id="rId70"/>
    <p:sldId id="454" r:id="rId71"/>
    <p:sldId id="352" r:id="rId72"/>
    <p:sldId id="378" r:id="rId73"/>
    <p:sldId id="379" r:id="rId74"/>
    <p:sldId id="355" r:id="rId75"/>
    <p:sldId id="414" r:id="rId76"/>
    <p:sldId id="431" r:id="rId77"/>
    <p:sldId id="458" r:id="rId78"/>
    <p:sldId id="459" r:id="rId79"/>
    <p:sldId id="455" r:id="rId80"/>
    <p:sldId id="456" r:id="rId81"/>
    <p:sldId id="436" r:id="rId82"/>
    <p:sldId id="489" r:id="rId83"/>
    <p:sldId id="490" r:id="rId84"/>
    <p:sldId id="434" r:id="rId85"/>
    <p:sldId id="469" r:id="rId86"/>
  </p:sldIdLst>
  <p:sldSz cx="12192000" cy="6858000"/>
  <p:notesSz cx="6858000" cy="9144000"/>
  <p:custDataLst>
    <p:tags r:id="rId8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C4FE9D-EAEF-EF2B-C0EB-C8D16C8134DD}" v="26" dt="2023-11-02T10:22:23.328"/>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37" autoAdjust="0"/>
    <p:restoredTop sz="95226" autoAdjust="0"/>
  </p:normalViewPr>
  <p:slideViewPr>
    <p:cSldViewPr>
      <p:cViewPr varScale="1">
        <p:scale>
          <a:sx n="68" d="100"/>
          <a:sy n="68" d="100"/>
        </p:scale>
        <p:origin x="408" y="60"/>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presProps" Target="pres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microsoft.com/office/2016/11/relationships/changesInfo" Target="changesInfos/changesInfo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tags" Target="tags/tag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hoff R.L. it20405090" userId="S::it20405090@my.sliit.lk::531a2161-de15-440c-a3c5-0b7f547eea8c" providerId="AD" clId="Web-{E9C4FE9D-EAEF-EF2B-C0EB-C8D16C8134DD}"/>
    <pc:docChg chg="modSld">
      <pc:chgData name="Vanhoff R.L. it20405090" userId="S::it20405090@my.sliit.lk::531a2161-de15-440c-a3c5-0b7f547eea8c" providerId="AD" clId="Web-{E9C4FE9D-EAEF-EF2B-C0EB-C8D16C8134DD}" dt="2023-11-02T10:22:23.328" v="17" actId="1076"/>
      <pc:docMkLst>
        <pc:docMk/>
      </pc:docMkLst>
      <pc:sldChg chg="modSp">
        <pc:chgData name="Vanhoff R.L. it20405090" userId="S::it20405090@my.sliit.lk::531a2161-de15-440c-a3c5-0b7f547eea8c" providerId="AD" clId="Web-{E9C4FE9D-EAEF-EF2B-C0EB-C8D16C8134DD}" dt="2023-11-02T10:22:23.328" v="17" actId="1076"/>
        <pc:sldMkLst>
          <pc:docMk/>
          <pc:sldMk cId="967656255" sldId="489"/>
        </pc:sldMkLst>
        <pc:spChg chg="mod">
          <ac:chgData name="Vanhoff R.L. it20405090" userId="S::it20405090@my.sliit.lk::531a2161-de15-440c-a3c5-0b7f547eea8c" providerId="AD" clId="Web-{E9C4FE9D-EAEF-EF2B-C0EB-C8D16C8134DD}" dt="2023-11-02T10:22:23.328" v="17" actId="1076"/>
          <ac:spMkLst>
            <pc:docMk/>
            <pc:sldMk cId="967656255" sldId="489"/>
            <ac:spMk id="7" creationId="{3CF7B33B-36C0-1C2B-505F-9AC289662631}"/>
          </ac:spMkLst>
        </pc:spChg>
        <pc:picChg chg="mod">
          <ac:chgData name="Vanhoff R.L. it20405090" userId="S::it20405090@my.sliit.lk::531a2161-de15-440c-a3c5-0b7f547eea8c" providerId="AD" clId="Web-{E9C4FE9D-EAEF-EF2B-C0EB-C8D16C8134DD}" dt="2023-11-02T10:22:13.656" v="13" actId="14100"/>
          <ac:picMkLst>
            <pc:docMk/>
            <pc:sldMk cId="967656255" sldId="489"/>
            <ac:picMk id="6" creationId="{B5DF389A-97E7-8D2F-ED4E-35B1C13251E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FD8136-C98C-4A6D-811A-6F72E46FE296}" type="doc">
      <dgm:prSet loTypeId="urn:microsoft.com/office/officeart/2005/8/layout/lProcess1" loCatId="process" qsTypeId="urn:microsoft.com/office/officeart/2005/8/quickstyle/simple1" qsCatId="simple" csTypeId="urn:microsoft.com/office/officeart/2005/8/colors/colorful5" csCatId="colorful" phldr="1"/>
      <dgm:spPr/>
      <dgm:t>
        <a:bodyPr/>
        <a:lstStyle/>
        <a:p>
          <a:endParaRPr lang="en-US"/>
        </a:p>
      </dgm:t>
    </dgm:pt>
    <dgm:pt modelId="{CD98BA75-08B5-472D-A565-63D1DE34D3A8}">
      <dgm:prSet phldrT="[Text]"/>
      <dgm:spPr/>
      <dgm:t>
        <a:bodyPr/>
        <a:lstStyle/>
        <a:p>
          <a:r>
            <a:rPr lang="en-US" b="1" i="0" dirty="0" err="1"/>
            <a:t>Chatbot</a:t>
          </a:r>
          <a:r>
            <a:rPr lang="en-US" b="1" i="0" dirty="0"/>
            <a:t> Application for Assisting and Guiding Infant Parents</a:t>
          </a:r>
          <a:endParaRPr lang="en-US" dirty="0"/>
        </a:p>
      </dgm:t>
    </dgm:pt>
    <dgm:pt modelId="{D110E71E-7EE5-40D8-A9D2-6680BEF4DEE6}" type="parTrans" cxnId="{0CCB12B0-95CF-478C-AE91-C21090BA125B}">
      <dgm:prSet/>
      <dgm:spPr/>
      <dgm:t>
        <a:bodyPr/>
        <a:lstStyle/>
        <a:p>
          <a:endParaRPr lang="en-US"/>
        </a:p>
      </dgm:t>
    </dgm:pt>
    <dgm:pt modelId="{D2B90C76-FEE2-4A0E-A36E-EE6623719C00}" type="sibTrans" cxnId="{0CCB12B0-95CF-478C-AE91-C21090BA125B}">
      <dgm:prSet/>
      <dgm:spPr/>
      <dgm:t>
        <a:bodyPr/>
        <a:lstStyle/>
        <a:p>
          <a:endParaRPr lang="en-US"/>
        </a:p>
      </dgm:t>
    </dgm:pt>
    <dgm:pt modelId="{5ECEAAFA-2F88-4A7F-A873-D06F92CE9042}">
      <dgm:prSet phldrT="[Text]"/>
      <dgm:spPr/>
      <dgm:t>
        <a:bodyPr/>
        <a:lstStyle/>
        <a:p>
          <a:r>
            <a:rPr lang="en-US" b="1" i="0" dirty="0"/>
            <a:t>User Interaction and Engagement:</a:t>
          </a:r>
          <a:r>
            <a:rPr lang="en-US" b="0" i="0" dirty="0"/>
            <a:t> How can you design the </a:t>
          </a:r>
          <a:r>
            <a:rPr lang="en-US" b="0" i="0" dirty="0" err="1"/>
            <a:t>chatbot</a:t>
          </a:r>
          <a:r>
            <a:rPr lang="en-US" b="0" i="0" dirty="0"/>
            <a:t> to effectively engage with parents and provide them with relevant information and advice regarding infant care?</a:t>
          </a:r>
          <a:endParaRPr lang="en-US" dirty="0"/>
        </a:p>
      </dgm:t>
    </dgm:pt>
    <dgm:pt modelId="{EEED4CDD-6A34-435D-8E2D-0EA4C93C1D0C}" type="parTrans" cxnId="{26CFEB22-E572-420F-9BDF-748D8E2694B2}">
      <dgm:prSet/>
      <dgm:spPr/>
      <dgm:t>
        <a:bodyPr/>
        <a:lstStyle/>
        <a:p>
          <a:endParaRPr lang="en-US"/>
        </a:p>
      </dgm:t>
    </dgm:pt>
    <dgm:pt modelId="{5846F382-0E0A-4643-917F-C395489DE343}" type="sibTrans" cxnId="{26CFEB22-E572-420F-9BDF-748D8E2694B2}">
      <dgm:prSet/>
      <dgm:spPr/>
      <dgm:t>
        <a:bodyPr/>
        <a:lstStyle/>
        <a:p>
          <a:endParaRPr lang="en-US"/>
        </a:p>
      </dgm:t>
    </dgm:pt>
    <dgm:pt modelId="{D1D79B5C-1384-4B0D-844D-AD10EB38B41E}">
      <dgm:prSet phldrT="[Text]"/>
      <dgm:spPr/>
      <dgm:t>
        <a:bodyPr/>
        <a:lstStyle/>
        <a:p>
          <a:r>
            <a:rPr lang="en-US" b="1" i="0" dirty="0"/>
            <a:t>Content and Information:</a:t>
          </a:r>
          <a:r>
            <a:rPr lang="en-US" b="0" i="0" dirty="0"/>
            <a:t> What kind of information should the </a:t>
          </a:r>
          <a:r>
            <a:rPr lang="en-US" b="0" i="0" dirty="0" err="1"/>
            <a:t>chatbot</a:t>
          </a:r>
          <a:r>
            <a:rPr lang="en-US" b="0" i="0" dirty="0"/>
            <a:t> provide to parents? How can you ensure the information is accurate and up-to-date?</a:t>
          </a:r>
          <a:endParaRPr lang="en-US" dirty="0"/>
        </a:p>
      </dgm:t>
    </dgm:pt>
    <dgm:pt modelId="{BF783017-2318-4D76-A4A2-065C1115DE5E}" type="parTrans" cxnId="{2CB156C4-35EC-4879-A9A7-40ACE41EEA37}">
      <dgm:prSet/>
      <dgm:spPr/>
      <dgm:t>
        <a:bodyPr/>
        <a:lstStyle/>
        <a:p>
          <a:endParaRPr lang="en-US"/>
        </a:p>
      </dgm:t>
    </dgm:pt>
    <dgm:pt modelId="{F764AC89-A685-48D8-B713-E703128422F6}" type="sibTrans" cxnId="{2CB156C4-35EC-4879-A9A7-40ACE41EEA37}">
      <dgm:prSet/>
      <dgm:spPr/>
      <dgm:t>
        <a:bodyPr/>
        <a:lstStyle/>
        <a:p>
          <a:endParaRPr lang="en-US"/>
        </a:p>
      </dgm:t>
    </dgm:pt>
    <dgm:pt modelId="{7BECE5D6-127F-45DB-B1FC-32B9147FF308}">
      <dgm:prSet phldrT="[Text]"/>
      <dgm:spPr/>
      <dgm:t>
        <a:bodyPr/>
        <a:lstStyle/>
        <a:p>
          <a:r>
            <a:rPr lang="en-US" b="1" i="0" dirty="0"/>
            <a:t>Skin Rash Disease Identification from Uploaded Images</a:t>
          </a:r>
          <a:endParaRPr lang="en-US" dirty="0"/>
        </a:p>
      </dgm:t>
    </dgm:pt>
    <dgm:pt modelId="{3E38D788-E292-4E4E-9DB4-3234B3EDF4BE}" type="parTrans" cxnId="{4A8D01A5-06AA-431A-8108-62F0FE2A760A}">
      <dgm:prSet/>
      <dgm:spPr/>
      <dgm:t>
        <a:bodyPr/>
        <a:lstStyle/>
        <a:p>
          <a:endParaRPr lang="en-US"/>
        </a:p>
      </dgm:t>
    </dgm:pt>
    <dgm:pt modelId="{FD1943AC-AFB3-4DDC-8BBC-99511732D9E8}" type="sibTrans" cxnId="{4A8D01A5-06AA-431A-8108-62F0FE2A760A}">
      <dgm:prSet/>
      <dgm:spPr/>
      <dgm:t>
        <a:bodyPr/>
        <a:lstStyle/>
        <a:p>
          <a:endParaRPr lang="en-US"/>
        </a:p>
      </dgm:t>
    </dgm:pt>
    <dgm:pt modelId="{77F74E23-77C8-4139-A1F4-182F13B2EE68}">
      <dgm:prSet phldrT="[Text]"/>
      <dgm:spPr/>
      <dgm:t>
        <a:bodyPr/>
        <a:lstStyle/>
        <a:p>
          <a:r>
            <a:rPr lang="en-US" b="1" i="0" dirty="0"/>
            <a:t>Image Processing and Recognition:</a:t>
          </a:r>
          <a:r>
            <a:rPr lang="en-US" b="0" i="0" dirty="0"/>
            <a:t> How can you build an accurate image recognition system capable of identifying various types of skin rashes?</a:t>
          </a:r>
          <a:endParaRPr lang="en-US" dirty="0"/>
        </a:p>
      </dgm:t>
    </dgm:pt>
    <dgm:pt modelId="{03F09C74-191F-427B-B8C4-0CC7CEC8D065}" type="parTrans" cxnId="{26B75704-8354-452B-821E-61886EF8562E}">
      <dgm:prSet/>
      <dgm:spPr/>
      <dgm:t>
        <a:bodyPr/>
        <a:lstStyle/>
        <a:p>
          <a:endParaRPr lang="en-US"/>
        </a:p>
      </dgm:t>
    </dgm:pt>
    <dgm:pt modelId="{67329B25-297A-421A-AD82-DA319F5EC440}" type="sibTrans" cxnId="{26B75704-8354-452B-821E-61886EF8562E}">
      <dgm:prSet/>
      <dgm:spPr/>
      <dgm:t>
        <a:bodyPr/>
        <a:lstStyle/>
        <a:p>
          <a:endParaRPr lang="en-US"/>
        </a:p>
      </dgm:t>
    </dgm:pt>
    <dgm:pt modelId="{CDF03A51-D968-4BFB-B19A-4724CF0CDF50}">
      <dgm:prSet phldrT="[Text]"/>
      <dgm:spPr/>
      <dgm:t>
        <a:bodyPr/>
        <a:lstStyle/>
        <a:p>
          <a:r>
            <a:rPr lang="en-US" b="1" i="0" dirty="0"/>
            <a:t>Database and Training Data:</a:t>
          </a:r>
          <a:r>
            <a:rPr lang="en-US" b="0" i="0" dirty="0"/>
            <a:t> What kind of database and training data do you need to train the image recognition model effectively?</a:t>
          </a:r>
          <a:endParaRPr lang="en-US" dirty="0"/>
        </a:p>
      </dgm:t>
    </dgm:pt>
    <dgm:pt modelId="{D5AFD05D-C8C8-4E00-959B-45272F7BC605}" type="parTrans" cxnId="{D791F989-09DD-4E0A-ACE6-012C1A79AE48}">
      <dgm:prSet/>
      <dgm:spPr/>
      <dgm:t>
        <a:bodyPr/>
        <a:lstStyle/>
        <a:p>
          <a:endParaRPr lang="en-US"/>
        </a:p>
      </dgm:t>
    </dgm:pt>
    <dgm:pt modelId="{EAC3F4E4-25BC-427B-8899-2E1712C98B97}" type="sibTrans" cxnId="{D791F989-09DD-4E0A-ACE6-012C1A79AE48}">
      <dgm:prSet/>
      <dgm:spPr/>
      <dgm:t>
        <a:bodyPr/>
        <a:lstStyle/>
        <a:p>
          <a:endParaRPr lang="en-US"/>
        </a:p>
      </dgm:t>
    </dgm:pt>
    <dgm:pt modelId="{C136CAF6-4510-4154-88E9-8237259489C1}">
      <dgm:prSet phldrT="[Text]"/>
      <dgm:spPr/>
      <dgm:t>
        <a:bodyPr/>
        <a:lstStyle/>
        <a:p>
          <a:r>
            <a:rPr lang="en-US" b="1" i="0" dirty="0"/>
            <a:t>Accuracy and Reliability:</a:t>
          </a:r>
          <a:r>
            <a:rPr lang="en-US" b="0" i="0" dirty="0"/>
            <a:t> How can you ensure the system's accuracy and reliability in identifying skin rash diseases?</a:t>
          </a:r>
          <a:endParaRPr lang="en-US" dirty="0"/>
        </a:p>
      </dgm:t>
    </dgm:pt>
    <dgm:pt modelId="{A8F9B50C-CC22-49D9-83C7-68BA91A88391}" type="parTrans" cxnId="{D2DD6E71-545B-45F4-B3A0-F69D0AB19EE0}">
      <dgm:prSet/>
      <dgm:spPr/>
      <dgm:t>
        <a:bodyPr/>
        <a:lstStyle/>
        <a:p>
          <a:endParaRPr lang="en-US"/>
        </a:p>
      </dgm:t>
    </dgm:pt>
    <dgm:pt modelId="{5642A0EE-0511-4A7F-9556-CE7D59B9A332}" type="sibTrans" cxnId="{D2DD6E71-545B-45F4-B3A0-F69D0AB19EE0}">
      <dgm:prSet/>
      <dgm:spPr/>
      <dgm:t>
        <a:bodyPr/>
        <a:lstStyle/>
        <a:p>
          <a:endParaRPr lang="en-US"/>
        </a:p>
      </dgm:t>
    </dgm:pt>
    <dgm:pt modelId="{A5E11339-1EA2-4F36-B8D5-F4024D908EE6}">
      <dgm:prSet phldrT="[Text]"/>
      <dgm:spPr/>
      <dgm:t>
        <a:bodyPr/>
        <a:lstStyle/>
        <a:p>
          <a:r>
            <a:rPr lang="en-US" b="1" i="0"/>
            <a:t>Legal and Medical Regulations:</a:t>
          </a:r>
          <a:r>
            <a:rPr lang="en-US" b="0" i="0"/>
            <a:t> Are there any legal and medical regulations that need to be considered when developing and deploying a system for disease identification?</a:t>
          </a:r>
          <a:endParaRPr lang="en-US" dirty="0"/>
        </a:p>
      </dgm:t>
    </dgm:pt>
    <dgm:pt modelId="{7AFCDBE7-ED92-4779-8465-999A71B8CE23}" type="parTrans" cxnId="{CA4E741A-07B1-46F5-B534-EA8999B376A2}">
      <dgm:prSet/>
      <dgm:spPr/>
      <dgm:t>
        <a:bodyPr/>
        <a:lstStyle/>
        <a:p>
          <a:endParaRPr lang="en-US"/>
        </a:p>
      </dgm:t>
    </dgm:pt>
    <dgm:pt modelId="{2AF21BA2-857A-4A21-AA3B-3A03581CB4D0}" type="sibTrans" cxnId="{CA4E741A-07B1-46F5-B534-EA8999B376A2}">
      <dgm:prSet/>
      <dgm:spPr/>
      <dgm:t>
        <a:bodyPr/>
        <a:lstStyle/>
        <a:p>
          <a:endParaRPr lang="en-US"/>
        </a:p>
      </dgm:t>
    </dgm:pt>
    <dgm:pt modelId="{99771379-E4DB-44F1-9D8D-29279B8DB961}" type="pres">
      <dgm:prSet presAssocID="{6CFD8136-C98C-4A6D-811A-6F72E46FE296}" presName="Name0" presStyleCnt="0">
        <dgm:presLayoutVars>
          <dgm:dir/>
          <dgm:animLvl val="lvl"/>
          <dgm:resizeHandles val="exact"/>
        </dgm:presLayoutVars>
      </dgm:prSet>
      <dgm:spPr/>
    </dgm:pt>
    <dgm:pt modelId="{49F73DF2-7431-451B-9A68-3663A075C1D0}" type="pres">
      <dgm:prSet presAssocID="{CD98BA75-08B5-472D-A565-63D1DE34D3A8}" presName="vertFlow" presStyleCnt="0"/>
      <dgm:spPr/>
    </dgm:pt>
    <dgm:pt modelId="{F017EEE8-5C4D-455D-BFD1-0AEDCE6409D0}" type="pres">
      <dgm:prSet presAssocID="{CD98BA75-08B5-472D-A565-63D1DE34D3A8}" presName="header" presStyleLbl="node1" presStyleIdx="0" presStyleCnt="2"/>
      <dgm:spPr/>
    </dgm:pt>
    <dgm:pt modelId="{B90F4122-CB2E-4F27-8C07-27ED6832431A}" type="pres">
      <dgm:prSet presAssocID="{EEED4CDD-6A34-435D-8E2D-0EA4C93C1D0C}" presName="parTrans" presStyleLbl="sibTrans2D1" presStyleIdx="0" presStyleCnt="6"/>
      <dgm:spPr/>
    </dgm:pt>
    <dgm:pt modelId="{FCB74475-97D9-4637-82B3-CB89FD785C66}" type="pres">
      <dgm:prSet presAssocID="{5ECEAAFA-2F88-4A7F-A873-D06F92CE9042}" presName="child" presStyleLbl="alignAccFollowNode1" presStyleIdx="0" presStyleCnt="6">
        <dgm:presLayoutVars>
          <dgm:chMax val="0"/>
          <dgm:bulletEnabled val="1"/>
        </dgm:presLayoutVars>
      </dgm:prSet>
      <dgm:spPr/>
    </dgm:pt>
    <dgm:pt modelId="{B7DA682C-F161-4507-A27C-DAEB44CAEDE6}" type="pres">
      <dgm:prSet presAssocID="{5846F382-0E0A-4643-917F-C395489DE343}" presName="sibTrans" presStyleLbl="sibTrans2D1" presStyleIdx="1" presStyleCnt="6"/>
      <dgm:spPr/>
    </dgm:pt>
    <dgm:pt modelId="{B292B6F0-C8F5-4AF1-9773-7D9840A715BB}" type="pres">
      <dgm:prSet presAssocID="{D1D79B5C-1384-4B0D-844D-AD10EB38B41E}" presName="child" presStyleLbl="alignAccFollowNode1" presStyleIdx="1" presStyleCnt="6">
        <dgm:presLayoutVars>
          <dgm:chMax val="0"/>
          <dgm:bulletEnabled val="1"/>
        </dgm:presLayoutVars>
      </dgm:prSet>
      <dgm:spPr/>
    </dgm:pt>
    <dgm:pt modelId="{4C4C67F9-28BD-4C1B-8786-2F76385B7241}" type="pres">
      <dgm:prSet presAssocID="{CD98BA75-08B5-472D-A565-63D1DE34D3A8}" presName="hSp" presStyleCnt="0"/>
      <dgm:spPr/>
    </dgm:pt>
    <dgm:pt modelId="{D1085B3F-8A57-4312-88D9-15C77B677FCB}" type="pres">
      <dgm:prSet presAssocID="{7BECE5D6-127F-45DB-B1FC-32B9147FF308}" presName="vertFlow" presStyleCnt="0"/>
      <dgm:spPr/>
    </dgm:pt>
    <dgm:pt modelId="{860B6810-FB2C-4E32-AE0B-F662AB7F10D8}" type="pres">
      <dgm:prSet presAssocID="{7BECE5D6-127F-45DB-B1FC-32B9147FF308}" presName="header" presStyleLbl="node1" presStyleIdx="1" presStyleCnt="2"/>
      <dgm:spPr/>
    </dgm:pt>
    <dgm:pt modelId="{51769526-B8A6-4D98-B8CB-F24332EBA4D8}" type="pres">
      <dgm:prSet presAssocID="{03F09C74-191F-427B-B8C4-0CC7CEC8D065}" presName="parTrans" presStyleLbl="sibTrans2D1" presStyleIdx="2" presStyleCnt="6"/>
      <dgm:spPr/>
    </dgm:pt>
    <dgm:pt modelId="{2A0B07DC-A04B-423B-B8A9-16EC0C1B945A}" type="pres">
      <dgm:prSet presAssocID="{77F74E23-77C8-4139-A1F4-182F13B2EE68}" presName="child" presStyleLbl="alignAccFollowNode1" presStyleIdx="2" presStyleCnt="6">
        <dgm:presLayoutVars>
          <dgm:chMax val="0"/>
          <dgm:bulletEnabled val="1"/>
        </dgm:presLayoutVars>
      </dgm:prSet>
      <dgm:spPr/>
    </dgm:pt>
    <dgm:pt modelId="{A950BA38-6551-4FFD-B49D-6263590EC8B2}" type="pres">
      <dgm:prSet presAssocID="{67329B25-297A-421A-AD82-DA319F5EC440}" presName="sibTrans" presStyleLbl="sibTrans2D1" presStyleIdx="3" presStyleCnt="6"/>
      <dgm:spPr/>
    </dgm:pt>
    <dgm:pt modelId="{0D6DB735-247F-4BD6-A3CF-88145310B3AC}" type="pres">
      <dgm:prSet presAssocID="{CDF03A51-D968-4BFB-B19A-4724CF0CDF50}" presName="child" presStyleLbl="alignAccFollowNode1" presStyleIdx="3" presStyleCnt="6">
        <dgm:presLayoutVars>
          <dgm:chMax val="0"/>
          <dgm:bulletEnabled val="1"/>
        </dgm:presLayoutVars>
      </dgm:prSet>
      <dgm:spPr/>
    </dgm:pt>
    <dgm:pt modelId="{EFA9362D-CE2F-4C57-BA99-1D3B50CF356E}" type="pres">
      <dgm:prSet presAssocID="{EAC3F4E4-25BC-427B-8899-2E1712C98B97}" presName="sibTrans" presStyleLbl="sibTrans2D1" presStyleIdx="4" presStyleCnt="6"/>
      <dgm:spPr/>
    </dgm:pt>
    <dgm:pt modelId="{C60EBF17-0BEC-4186-9373-F6B1945680B4}" type="pres">
      <dgm:prSet presAssocID="{C136CAF6-4510-4154-88E9-8237259489C1}" presName="child" presStyleLbl="alignAccFollowNode1" presStyleIdx="4" presStyleCnt="6">
        <dgm:presLayoutVars>
          <dgm:chMax val="0"/>
          <dgm:bulletEnabled val="1"/>
        </dgm:presLayoutVars>
      </dgm:prSet>
      <dgm:spPr/>
    </dgm:pt>
    <dgm:pt modelId="{3BB01909-81A4-4A31-9CB3-2F7BC3FC1653}" type="pres">
      <dgm:prSet presAssocID="{5642A0EE-0511-4A7F-9556-CE7D59B9A332}" presName="sibTrans" presStyleLbl="sibTrans2D1" presStyleIdx="5" presStyleCnt="6"/>
      <dgm:spPr/>
    </dgm:pt>
    <dgm:pt modelId="{6FE32BDB-3E3C-4DDC-886D-86081C19E72E}" type="pres">
      <dgm:prSet presAssocID="{A5E11339-1EA2-4F36-B8D5-F4024D908EE6}" presName="child" presStyleLbl="alignAccFollowNode1" presStyleIdx="5" presStyleCnt="6">
        <dgm:presLayoutVars>
          <dgm:chMax val="0"/>
          <dgm:bulletEnabled val="1"/>
        </dgm:presLayoutVars>
      </dgm:prSet>
      <dgm:spPr/>
    </dgm:pt>
  </dgm:ptLst>
  <dgm:cxnLst>
    <dgm:cxn modelId="{26B75704-8354-452B-821E-61886EF8562E}" srcId="{7BECE5D6-127F-45DB-B1FC-32B9147FF308}" destId="{77F74E23-77C8-4139-A1F4-182F13B2EE68}" srcOrd="0" destOrd="0" parTransId="{03F09C74-191F-427B-B8C4-0CC7CEC8D065}" sibTransId="{67329B25-297A-421A-AD82-DA319F5EC440}"/>
    <dgm:cxn modelId="{CA4E741A-07B1-46F5-B534-EA8999B376A2}" srcId="{7BECE5D6-127F-45DB-B1FC-32B9147FF308}" destId="{A5E11339-1EA2-4F36-B8D5-F4024D908EE6}" srcOrd="3" destOrd="0" parTransId="{7AFCDBE7-ED92-4779-8465-999A71B8CE23}" sibTransId="{2AF21BA2-857A-4A21-AA3B-3A03581CB4D0}"/>
    <dgm:cxn modelId="{26CFEB22-E572-420F-9BDF-748D8E2694B2}" srcId="{CD98BA75-08B5-472D-A565-63D1DE34D3A8}" destId="{5ECEAAFA-2F88-4A7F-A873-D06F92CE9042}" srcOrd="0" destOrd="0" parTransId="{EEED4CDD-6A34-435D-8E2D-0EA4C93C1D0C}" sibTransId="{5846F382-0E0A-4643-917F-C395489DE343}"/>
    <dgm:cxn modelId="{80DFF924-9143-42EA-8AB9-059D369C46C0}" type="presOf" srcId="{7BECE5D6-127F-45DB-B1FC-32B9147FF308}" destId="{860B6810-FB2C-4E32-AE0B-F662AB7F10D8}" srcOrd="0" destOrd="0" presId="urn:microsoft.com/office/officeart/2005/8/layout/lProcess1"/>
    <dgm:cxn modelId="{ACA94527-BC47-4146-9BBD-1AC8A5642959}" type="presOf" srcId="{5846F382-0E0A-4643-917F-C395489DE343}" destId="{B7DA682C-F161-4507-A27C-DAEB44CAEDE6}" srcOrd="0" destOrd="0" presId="urn:microsoft.com/office/officeart/2005/8/layout/lProcess1"/>
    <dgm:cxn modelId="{836DA05E-7C75-4CB8-9C09-D3EF320DD1DD}" type="presOf" srcId="{A5E11339-1EA2-4F36-B8D5-F4024D908EE6}" destId="{6FE32BDB-3E3C-4DDC-886D-86081C19E72E}" srcOrd="0" destOrd="0" presId="urn:microsoft.com/office/officeart/2005/8/layout/lProcess1"/>
    <dgm:cxn modelId="{4E396164-4360-45C8-A0BD-99904EB7B0EC}" type="presOf" srcId="{CDF03A51-D968-4BFB-B19A-4724CF0CDF50}" destId="{0D6DB735-247F-4BD6-A3CF-88145310B3AC}" srcOrd="0" destOrd="0" presId="urn:microsoft.com/office/officeart/2005/8/layout/lProcess1"/>
    <dgm:cxn modelId="{D2DD6E71-545B-45F4-B3A0-F69D0AB19EE0}" srcId="{7BECE5D6-127F-45DB-B1FC-32B9147FF308}" destId="{C136CAF6-4510-4154-88E9-8237259489C1}" srcOrd="2" destOrd="0" parTransId="{A8F9B50C-CC22-49D9-83C7-68BA91A88391}" sibTransId="{5642A0EE-0511-4A7F-9556-CE7D59B9A332}"/>
    <dgm:cxn modelId="{36CE0774-3E9B-4916-81BC-1715B188EFF5}" type="presOf" srcId="{6CFD8136-C98C-4A6D-811A-6F72E46FE296}" destId="{99771379-E4DB-44F1-9D8D-29279B8DB961}" srcOrd="0" destOrd="0" presId="urn:microsoft.com/office/officeart/2005/8/layout/lProcess1"/>
    <dgm:cxn modelId="{B31DBF84-AE0C-4F5E-847F-FF3B0C5DB4CA}" type="presOf" srcId="{03F09C74-191F-427B-B8C4-0CC7CEC8D065}" destId="{51769526-B8A6-4D98-B8CB-F24332EBA4D8}" srcOrd="0" destOrd="0" presId="urn:microsoft.com/office/officeart/2005/8/layout/lProcess1"/>
    <dgm:cxn modelId="{D791F989-09DD-4E0A-ACE6-012C1A79AE48}" srcId="{7BECE5D6-127F-45DB-B1FC-32B9147FF308}" destId="{CDF03A51-D968-4BFB-B19A-4724CF0CDF50}" srcOrd="1" destOrd="0" parTransId="{D5AFD05D-C8C8-4E00-959B-45272F7BC605}" sibTransId="{EAC3F4E4-25BC-427B-8899-2E1712C98B97}"/>
    <dgm:cxn modelId="{70396090-67A1-4888-B12A-98302DE7B464}" type="presOf" srcId="{EEED4CDD-6A34-435D-8E2D-0EA4C93C1D0C}" destId="{B90F4122-CB2E-4F27-8C07-27ED6832431A}" srcOrd="0" destOrd="0" presId="urn:microsoft.com/office/officeart/2005/8/layout/lProcess1"/>
    <dgm:cxn modelId="{B4E5D0A3-1F85-4B5E-A6D7-435C960CF8CB}" type="presOf" srcId="{C136CAF6-4510-4154-88E9-8237259489C1}" destId="{C60EBF17-0BEC-4186-9373-F6B1945680B4}" srcOrd="0" destOrd="0" presId="urn:microsoft.com/office/officeart/2005/8/layout/lProcess1"/>
    <dgm:cxn modelId="{4A8D01A5-06AA-431A-8108-62F0FE2A760A}" srcId="{6CFD8136-C98C-4A6D-811A-6F72E46FE296}" destId="{7BECE5D6-127F-45DB-B1FC-32B9147FF308}" srcOrd="1" destOrd="0" parTransId="{3E38D788-E292-4E4E-9DB4-3234B3EDF4BE}" sibTransId="{FD1943AC-AFB3-4DDC-8BBC-99511732D9E8}"/>
    <dgm:cxn modelId="{0CCB12B0-95CF-478C-AE91-C21090BA125B}" srcId="{6CFD8136-C98C-4A6D-811A-6F72E46FE296}" destId="{CD98BA75-08B5-472D-A565-63D1DE34D3A8}" srcOrd="0" destOrd="0" parTransId="{D110E71E-7EE5-40D8-A9D2-6680BEF4DEE6}" sibTransId="{D2B90C76-FEE2-4A0E-A36E-EE6623719C00}"/>
    <dgm:cxn modelId="{104579C2-0EC8-45F9-B133-DD29F2BF1686}" type="presOf" srcId="{EAC3F4E4-25BC-427B-8899-2E1712C98B97}" destId="{EFA9362D-CE2F-4C57-BA99-1D3B50CF356E}" srcOrd="0" destOrd="0" presId="urn:microsoft.com/office/officeart/2005/8/layout/lProcess1"/>
    <dgm:cxn modelId="{2CB156C4-35EC-4879-A9A7-40ACE41EEA37}" srcId="{CD98BA75-08B5-472D-A565-63D1DE34D3A8}" destId="{D1D79B5C-1384-4B0D-844D-AD10EB38B41E}" srcOrd="1" destOrd="0" parTransId="{BF783017-2318-4D76-A4A2-065C1115DE5E}" sibTransId="{F764AC89-A685-48D8-B713-E703128422F6}"/>
    <dgm:cxn modelId="{81E123CE-96E7-44FF-AC7A-2D6700B83C2A}" type="presOf" srcId="{67329B25-297A-421A-AD82-DA319F5EC440}" destId="{A950BA38-6551-4FFD-B49D-6263590EC8B2}" srcOrd="0" destOrd="0" presId="urn:microsoft.com/office/officeart/2005/8/layout/lProcess1"/>
    <dgm:cxn modelId="{3A87FDD0-CF34-400B-96F5-E449437FEB46}" type="presOf" srcId="{D1D79B5C-1384-4B0D-844D-AD10EB38B41E}" destId="{B292B6F0-C8F5-4AF1-9773-7D9840A715BB}" srcOrd="0" destOrd="0" presId="urn:microsoft.com/office/officeart/2005/8/layout/lProcess1"/>
    <dgm:cxn modelId="{F8DF48DC-F08F-4250-833A-608DD43A3304}" type="presOf" srcId="{77F74E23-77C8-4139-A1F4-182F13B2EE68}" destId="{2A0B07DC-A04B-423B-B8A9-16EC0C1B945A}" srcOrd="0" destOrd="0" presId="urn:microsoft.com/office/officeart/2005/8/layout/lProcess1"/>
    <dgm:cxn modelId="{AD9083E8-887F-48FD-83E2-682313B10FBC}" type="presOf" srcId="{CD98BA75-08B5-472D-A565-63D1DE34D3A8}" destId="{F017EEE8-5C4D-455D-BFD1-0AEDCE6409D0}" srcOrd="0" destOrd="0" presId="urn:microsoft.com/office/officeart/2005/8/layout/lProcess1"/>
    <dgm:cxn modelId="{13984EEA-F6FD-4180-8AC5-388225B09BF7}" type="presOf" srcId="{5642A0EE-0511-4A7F-9556-CE7D59B9A332}" destId="{3BB01909-81A4-4A31-9CB3-2F7BC3FC1653}" srcOrd="0" destOrd="0" presId="urn:microsoft.com/office/officeart/2005/8/layout/lProcess1"/>
    <dgm:cxn modelId="{B5E40AF5-70C5-4787-B16E-87D6A4ED32A5}" type="presOf" srcId="{5ECEAAFA-2F88-4A7F-A873-D06F92CE9042}" destId="{FCB74475-97D9-4637-82B3-CB89FD785C66}" srcOrd="0" destOrd="0" presId="urn:microsoft.com/office/officeart/2005/8/layout/lProcess1"/>
    <dgm:cxn modelId="{6D32CC0F-46FD-4113-9830-E05873AFD993}" type="presParOf" srcId="{99771379-E4DB-44F1-9D8D-29279B8DB961}" destId="{49F73DF2-7431-451B-9A68-3663A075C1D0}" srcOrd="0" destOrd="0" presId="urn:microsoft.com/office/officeart/2005/8/layout/lProcess1"/>
    <dgm:cxn modelId="{4F551607-011A-4C2C-8396-9F4787BD1FA6}" type="presParOf" srcId="{49F73DF2-7431-451B-9A68-3663A075C1D0}" destId="{F017EEE8-5C4D-455D-BFD1-0AEDCE6409D0}" srcOrd="0" destOrd="0" presId="urn:microsoft.com/office/officeart/2005/8/layout/lProcess1"/>
    <dgm:cxn modelId="{026D8536-367E-4ECC-B861-CCE1C3957372}" type="presParOf" srcId="{49F73DF2-7431-451B-9A68-3663A075C1D0}" destId="{B90F4122-CB2E-4F27-8C07-27ED6832431A}" srcOrd="1" destOrd="0" presId="urn:microsoft.com/office/officeart/2005/8/layout/lProcess1"/>
    <dgm:cxn modelId="{E408D04F-28FF-4CAC-8BC9-AAEFB46C7BF1}" type="presParOf" srcId="{49F73DF2-7431-451B-9A68-3663A075C1D0}" destId="{FCB74475-97D9-4637-82B3-CB89FD785C66}" srcOrd="2" destOrd="0" presId="urn:microsoft.com/office/officeart/2005/8/layout/lProcess1"/>
    <dgm:cxn modelId="{18A9FF1D-3C5E-4012-AEDB-E9FA516934F8}" type="presParOf" srcId="{49F73DF2-7431-451B-9A68-3663A075C1D0}" destId="{B7DA682C-F161-4507-A27C-DAEB44CAEDE6}" srcOrd="3" destOrd="0" presId="urn:microsoft.com/office/officeart/2005/8/layout/lProcess1"/>
    <dgm:cxn modelId="{E594773A-947C-49DC-ADA0-262F7AE9009B}" type="presParOf" srcId="{49F73DF2-7431-451B-9A68-3663A075C1D0}" destId="{B292B6F0-C8F5-4AF1-9773-7D9840A715BB}" srcOrd="4" destOrd="0" presId="urn:microsoft.com/office/officeart/2005/8/layout/lProcess1"/>
    <dgm:cxn modelId="{8F55A3AF-20D6-4C51-8969-DFCEB66B2A68}" type="presParOf" srcId="{99771379-E4DB-44F1-9D8D-29279B8DB961}" destId="{4C4C67F9-28BD-4C1B-8786-2F76385B7241}" srcOrd="1" destOrd="0" presId="urn:microsoft.com/office/officeart/2005/8/layout/lProcess1"/>
    <dgm:cxn modelId="{65BD6991-48A9-4956-A027-BBC34BE652A9}" type="presParOf" srcId="{99771379-E4DB-44F1-9D8D-29279B8DB961}" destId="{D1085B3F-8A57-4312-88D9-15C77B677FCB}" srcOrd="2" destOrd="0" presId="urn:microsoft.com/office/officeart/2005/8/layout/lProcess1"/>
    <dgm:cxn modelId="{2E8DDD81-6C94-4132-9D6F-B3765007CCF6}" type="presParOf" srcId="{D1085B3F-8A57-4312-88D9-15C77B677FCB}" destId="{860B6810-FB2C-4E32-AE0B-F662AB7F10D8}" srcOrd="0" destOrd="0" presId="urn:microsoft.com/office/officeart/2005/8/layout/lProcess1"/>
    <dgm:cxn modelId="{92E934B4-04B2-4573-9390-74AA69B3187C}" type="presParOf" srcId="{D1085B3F-8A57-4312-88D9-15C77B677FCB}" destId="{51769526-B8A6-4D98-B8CB-F24332EBA4D8}" srcOrd="1" destOrd="0" presId="urn:microsoft.com/office/officeart/2005/8/layout/lProcess1"/>
    <dgm:cxn modelId="{98635A38-3864-4BE9-845B-0E3BEDE5FF63}" type="presParOf" srcId="{D1085B3F-8A57-4312-88D9-15C77B677FCB}" destId="{2A0B07DC-A04B-423B-B8A9-16EC0C1B945A}" srcOrd="2" destOrd="0" presId="urn:microsoft.com/office/officeart/2005/8/layout/lProcess1"/>
    <dgm:cxn modelId="{81EDD4DA-E4CA-4BE1-9D7D-C743010AE2EB}" type="presParOf" srcId="{D1085B3F-8A57-4312-88D9-15C77B677FCB}" destId="{A950BA38-6551-4FFD-B49D-6263590EC8B2}" srcOrd="3" destOrd="0" presId="urn:microsoft.com/office/officeart/2005/8/layout/lProcess1"/>
    <dgm:cxn modelId="{F82E0CF0-4ABB-4C60-B977-69B44798F809}" type="presParOf" srcId="{D1085B3F-8A57-4312-88D9-15C77B677FCB}" destId="{0D6DB735-247F-4BD6-A3CF-88145310B3AC}" srcOrd="4" destOrd="0" presId="urn:microsoft.com/office/officeart/2005/8/layout/lProcess1"/>
    <dgm:cxn modelId="{FD0D22B9-BFED-4CF0-99F9-29631BE0B6E6}" type="presParOf" srcId="{D1085B3F-8A57-4312-88D9-15C77B677FCB}" destId="{EFA9362D-CE2F-4C57-BA99-1D3B50CF356E}" srcOrd="5" destOrd="0" presId="urn:microsoft.com/office/officeart/2005/8/layout/lProcess1"/>
    <dgm:cxn modelId="{40B533A6-1AC3-4E9D-AA70-BC10450D90F5}" type="presParOf" srcId="{D1085B3F-8A57-4312-88D9-15C77B677FCB}" destId="{C60EBF17-0BEC-4186-9373-F6B1945680B4}" srcOrd="6" destOrd="0" presId="urn:microsoft.com/office/officeart/2005/8/layout/lProcess1"/>
    <dgm:cxn modelId="{4E2416A3-338C-424A-9EF2-C18C5F4DD9DC}" type="presParOf" srcId="{D1085B3F-8A57-4312-88D9-15C77B677FCB}" destId="{3BB01909-81A4-4A31-9CB3-2F7BC3FC1653}" srcOrd="7" destOrd="0" presId="urn:microsoft.com/office/officeart/2005/8/layout/lProcess1"/>
    <dgm:cxn modelId="{72E021B0-24D0-44D3-9845-862D5A7F5B59}" type="presParOf" srcId="{D1085B3F-8A57-4312-88D9-15C77B677FCB}" destId="{6FE32BDB-3E3C-4DDC-886D-86081C19E72E}" srcOrd="8"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7EEE8-5C4D-455D-BFD1-0AEDCE6409D0}">
      <dsp:nvSpPr>
        <dsp:cNvPr id="0" name=""/>
        <dsp:cNvSpPr/>
      </dsp:nvSpPr>
      <dsp:spPr>
        <a:xfrm>
          <a:off x="2030317" y="0"/>
          <a:ext cx="3194376" cy="798594"/>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i="0" kern="1200" dirty="0" err="1"/>
            <a:t>Chatbot</a:t>
          </a:r>
          <a:r>
            <a:rPr lang="en-US" sz="1700" b="1" i="0" kern="1200" dirty="0"/>
            <a:t> Application for Assisting and Guiding Infant Parents</a:t>
          </a:r>
          <a:endParaRPr lang="en-US" sz="1700" kern="1200" dirty="0"/>
        </a:p>
      </dsp:txBody>
      <dsp:txXfrm>
        <a:off x="2053707" y="23390"/>
        <a:ext cx="3147596" cy="751814"/>
      </dsp:txXfrm>
    </dsp:sp>
    <dsp:sp modelId="{B90F4122-CB2E-4F27-8C07-27ED6832431A}">
      <dsp:nvSpPr>
        <dsp:cNvPr id="0" name=""/>
        <dsp:cNvSpPr/>
      </dsp:nvSpPr>
      <dsp:spPr>
        <a:xfrm rot="5400000">
          <a:off x="3557628" y="868471"/>
          <a:ext cx="139753" cy="139753"/>
        </a:xfrm>
        <a:prstGeom prst="rightArrow">
          <a:avLst>
            <a:gd name="adj1" fmla="val 667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CB74475-97D9-4637-82B3-CB89FD785C66}">
      <dsp:nvSpPr>
        <dsp:cNvPr id="0" name=""/>
        <dsp:cNvSpPr/>
      </dsp:nvSpPr>
      <dsp:spPr>
        <a:xfrm>
          <a:off x="2030317" y="1078101"/>
          <a:ext cx="3194376" cy="798594"/>
        </a:xfrm>
        <a:prstGeom prst="roundRect">
          <a:avLst>
            <a:gd name="adj" fmla="val 10000"/>
          </a:avLst>
        </a:prstGeom>
        <a:solidFill>
          <a:schemeClr val="accent5">
            <a:tint val="40000"/>
            <a:alpha val="90000"/>
            <a:hueOff val="0"/>
            <a:satOff val="0"/>
            <a:lumOff val="0"/>
            <a:alphaOff val="0"/>
          </a:schemeClr>
        </a:solidFill>
        <a:ln w="1587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User Interaction and Engagement:</a:t>
          </a:r>
          <a:r>
            <a:rPr lang="en-US" sz="1200" b="0" i="0" kern="1200" dirty="0"/>
            <a:t> How can you design the </a:t>
          </a:r>
          <a:r>
            <a:rPr lang="en-US" sz="1200" b="0" i="0" kern="1200" dirty="0" err="1"/>
            <a:t>chatbot</a:t>
          </a:r>
          <a:r>
            <a:rPr lang="en-US" sz="1200" b="0" i="0" kern="1200" dirty="0"/>
            <a:t> to effectively engage with parents and provide them with relevant information and advice regarding infant care?</a:t>
          </a:r>
          <a:endParaRPr lang="en-US" sz="1200" kern="1200" dirty="0"/>
        </a:p>
      </dsp:txBody>
      <dsp:txXfrm>
        <a:off x="2053707" y="1101491"/>
        <a:ext cx="3147596" cy="751814"/>
      </dsp:txXfrm>
    </dsp:sp>
    <dsp:sp modelId="{B7DA682C-F161-4507-A27C-DAEB44CAEDE6}">
      <dsp:nvSpPr>
        <dsp:cNvPr id="0" name=""/>
        <dsp:cNvSpPr/>
      </dsp:nvSpPr>
      <dsp:spPr>
        <a:xfrm rot="5400000">
          <a:off x="3557628" y="1946573"/>
          <a:ext cx="139753" cy="139753"/>
        </a:xfrm>
        <a:prstGeom prst="rightArrow">
          <a:avLst>
            <a:gd name="adj1" fmla="val 66700"/>
            <a:gd name="adj2" fmla="val 50000"/>
          </a:avLst>
        </a:prstGeom>
        <a:solidFill>
          <a:schemeClr val="accent5">
            <a:hueOff val="-743124"/>
            <a:satOff val="732"/>
            <a:lumOff val="164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92B6F0-C8F5-4AF1-9773-7D9840A715BB}">
      <dsp:nvSpPr>
        <dsp:cNvPr id="0" name=""/>
        <dsp:cNvSpPr/>
      </dsp:nvSpPr>
      <dsp:spPr>
        <a:xfrm>
          <a:off x="2030317" y="2156203"/>
          <a:ext cx="3194376" cy="798594"/>
        </a:xfrm>
        <a:prstGeom prst="roundRect">
          <a:avLst>
            <a:gd name="adj" fmla="val 10000"/>
          </a:avLst>
        </a:prstGeom>
        <a:solidFill>
          <a:schemeClr val="accent5">
            <a:tint val="40000"/>
            <a:alpha val="90000"/>
            <a:hueOff val="-908438"/>
            <a:satOff val="1415"/>
            <a:lumOff val="312"/>
            <a:alphaOff val="0"/>
          </a:schemeClr>
        </a:solidFill>
        <a:ln w="15875" cap="rnd" cmpd="sng" algn="ctr">
          <a:solidFill>
            <a:schemeClr val="accent5">
              <a:tint val="40000"/>
              <a:alpha val="90000"/>
              <a:hueOff val="-908438"/>
              <a:satOff val="1415"/>
              <a:lumOff val="3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Content and Information:</a:t>
          </a:r>
          <a:r>
            <a:rPr lang="en-US" sz="1200" b="0" i="0" kern="1200" dirty="0"/>
            <a:t> What kind of information should the </a:t>
          </a:r>
          <a:r>
            <a:rPr lang="en-US" sz="1200" b="0" i="0" kern="1200" dirty="0" err="1"/>
            <a:t>chatbot</a:t>
          </a:r>
          <a:r>
            <a:rPr lang="en-US" sz="1200" b="0" i="0" kern="1200" dirty="0"/>
            <a:t> provide to parents? How can you ensure the information is accurate and up-to-date?</a:t>
          </a:r>
          <a:endParaRPr lang="en-US" sz="1200" kern="1200" dirty="0"/>
        </a:p>
      </dsp:txBody>
      <dsp:txXfrm>
        <a:off x="2053707" y="2179593"/>
        <a:ext cx="3147596" cy="751814"/>
      </dsp:txXfrm>
    </dsp:sp>
    <dsp:sp modelId="{860B6810-FB2C-4E32-AE0B-F662AB7F10D8}">
      <dsp:nvSpPr>
        <dsp:cNvPr id="0" name=""/>
        <dsp:cNvSpPr/>
      </dsp:nvSpPr>
      <dsp:spPr>
        <a:xfrm>
          <a:off x="5671906" y="0"/>
          <a:ext cx="3194376" cy="798594"/>
        </a:xfrm>
        <a:prstGeom prst="roundRect">
          <a:avLst>
            <a:gd name="adj" fmla="val 10000"/>
          </a:avLst>
        </a:prstGeom>
        <a:solidFill>
          <a:schemeClr val="accent5">
            <a:hueOff val="-3715622"/>
            <a:satOff val="3658"/>
            <a:lumOff val="823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i="0" kern="1200" dirty="0"/>
            <a:t>Skin Rash Disease Identification from Uploaded Images</a:t>
          </a:r>
          <a:endParaRPr lang="en-US" sz="1700" kern="1200" dirty="0"/>
        </a:p>
      </dsp:txBody>
      <dsp:txXfrm>
        <a:off x="5695296" y="23390"/>
        <a:ext cx="3147596" cy="751814"/>
      </dsp:txXfrm>
    </dsp:sp>
    <dsp:sp modelId="{51769526-B8A6-4D98-B8CB-F24332EBA4D8}">
      <dsp:nvSpPr>
        <dsp:cNvPr id="0" name=""/>
        <dsp:cNvSpPr/>
      </dsp:nvSpPr>
      <dsp:spPr>
        <a:xfrm rot="5400000">
          <a:off x="7199217" y="868471"/>
          <a:ext cx="139753" cy="139753"/>
        </a:xfrm>
        <a:prstGeom prst="rightArrow">
          <a:avLst>
            <a:gd name="adj1" fmla="val 66700"/>
            <a:gd name="adj2" fmla="val 50000"/>
          </a:avLst>
        </a:prstGeom>
        <a:solidFill>
          <a:schemeClr val="accent5">
            <a:hueOff val="-1486249"/>
            <a:satOff val="1463"/>
            <a:lumOff val="329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0B07DC-A04B-423B-B8A9-16EC0C1B945A}">
      <dsp:nvSpPr>
        <dsp:cNvPr id="0" name=""/>
        <dsp:cNvSpPr/>
      </dsp:nvSpPr>
      <dsp:spPr>
        <a:xfrm>
          <a:off x="5671906" y="1078101"/>
          <a:ext cx="3194376" cy="798594"/>
        </a:xfrm>
        <a:prstGeom prst="roundRect">
          <a:avLst>
            <a:gd name="adj" fmla="val 10000"/>
          </a:avLst>
        </a:prstGeom>
        <a:solidFill>
          <a:schemeClr val="accent5">
            <a:tint val="40000"/>
            <a:alpha val="90000"/>
            <a:hueOff val="-1816876"/>
            <a:satOff val="2830"/>
            <a:lumOff val="623"/>
            <a:alphaOff val="0"/>
          </a:schemeClr>
        </a:solidFill>
        <a:ln w="15875" cap="rnd" cmpd="sng" algn="ctr">
          <a:solidFill>
            <a:schemeClr val="accent5">
              <a:tint val="40000"/>
              <a:alpha val="90000"/>
              <a:hueOff val="-1816876"/>
              <a:satOff val="2830"/>
              <a:lumOff val="6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Image Processing and Recognition:</a:t>
          </a:r>
          <a:r>
            <a:rPr lang="en-US" sz="1200" b="0" i="0" kern="1200" dirty="0"/>
            <a:t> How can you build an accurate image recognition system capable of identifying various types of skin rashes?</a:t>
          </a:r>
          <a:endParaRPr lang="en-US" sz="1200" kern="1200" dirty="0"/>
        </a:p>
      </dsp:txBody>
      <dsp:txXfrm>
        <a:off x="5695296" y="1101491"/>
        <a:ext cx="3147596" cy="751814"/>
      </dsp:txXfrm>
    </dsp:sp>
    <dsp:sp modelId="{A950BA38-6551-4FFD-B49D-6263590EC8B2}">
      <dsp:nvSpPr>
        <dsp:cNvPr id="0" name=""/>
        <dsp:cNvSpPr/>
      </dsp:nvSpPr>
      <dsp:spPr>
        <a:xfrm rot="5400000">
          <a:off x="7199217" y="1946573"/>
          <a:ext cx="139753" cy="139753"/>
        </a:xfrm>
        <a:prstGeom prst="rightArrow">
          <a:avLst>
            <a:gd name="adj1" fmla="val 66700"/>
            <a:gd name="adj2" fmla="val 50000"/>
          </a:avLst>
        </a:prstGeom>
        <a:solidFill>
          <a:schemeClr val="accent5">
            <a:hueOff val="-2229373"/>
            <a:satOff val="2195"/>
            <a:lumOff val="494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6DB735-247F-4BD6-A3CF-88145310B3AC}">
      <dsp:nvSpPr>
        <dsp:cNvPr id="0" name=""/>
        <dsp:cNvSpPr/>
      </dsp:nvSpPr>
      <dsp:spPr>
        <a:xfrm>
          <a:off x="5671906" y="2156203"/>
          <a:ext cx="3194376" cy="798594"/>
        </a:xfrm>
        <a:prstGeom prst="roundRect">
          <a:avLst>
            <a:gd name="adj" fmla="val 10000"/>
          </a:avLst>
        </a:prstGeom>
        <a:solidFill>
          <a:schemeClr val="accent5">
            <a:tint val="40000"/>
            <a:alpha val="90000"/>
            <a:hueOff val="-2725314"/>
            <a:satOff val="4245"/>
            <a:lumOff val="935"/>
            <a:alphaOff val="0"/>
          </a:schemeClr>
        </a:solidFill>
        <a:ln w="15875" cap="rnd" cmpd="sng" algn="ctr">
          <a:solidFill>
            <a:schemeClr val="accent5">
              <a:tint val="40000"/>
              <a:alpha val="90000"/>
              <a:hueOff val="-2725314"/>
              <a:satOff val="4245"/>
              <a:lumOff val="93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Database and Training Data:</a:t>
          </a:r>
          <a:r>
            <a:rPr lang="en-US" sz="1200" b="0" i="0" kern="1200" dirty="0"/>
            <a:t> What kind of database and training data do you need to train the image recognition model effectively?</a:t>
          </a:r>
          <a:endParaRPr lang="en-US" sz="1200" kern="1200" dirty="0"/>
        </a:p>
      </dsp:txBody>
      <dsp:txXfrm>
        <a:off x="5695296" y="2179593"/>
        <a:ext cx="3147596" cy="751814"/>
      </dsp:txXfrm>
    </dsp:sp>
    <dsp:sp modelId="{EFA9362D-CE2F-4C57-BA99-1D3B50CF356E}">
      <dsp:nvSpPr>
        <dsp:cNvPr id="0" name=""/>
        <dsp:cNvSpPr/>
      </dsp:nvSpPr>
      <dsp:spPr>
        <a:xfrm rot="5400000">
          <a:off x="7199217" y="3024675"/>
          <a:ext cx="139753" cy="139753"/>
        </a:xfrm>
        <a:prstGeom prst="rightArrow">
          <a:avLst>
            <a:gd name="adj1" fmla="val 66700"/>
            <a:gd name="adj2" fmla="val 50000"/>
          </a:avLst>
        </a:prstGeom>
        <a:solidFill>
          <a:schemeClr val="accent5">
            <a:hueOff val="-2972498"/>
            <a:satOff val="2926"/>
            <a:lumOff val="658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0EBF17-0BEC-4186-9373-F6B1945680B4}">
      <dsp:nvSpPr>
        <dsp:cNvPr id="0" name=""/>
        <dsp:cNvSpPr/>
      </dsp:nvSpPr>
      <dsp:spPr>
        <a:xfrm>
          <a:off x="5671906" y="3234305"/>
          <a:ext cx="3194376" cy="798594"/>
        </a:xfrm>
        <a:prstGeom prst="roundRect">
          <a:avLst>
            <a:gd name="adj" fmla="val 10000"/>
          </a:avLst>
        </a:prstGeom>
        <a:solidFill>
          <a:schemeClr val="accent5">
            <a:tint val="40000"/>
            <a:alpha val="90000"/>
            <a:hueOff val="-3633752"/>
            <a:satOff val="5660"/>
            <a:lumOff val="1246"/>
            <a:alphaOff val="0"/>
          </a:schemeClr>
        </a:solidFill>
        <a:ln w="15875" cap="rnd" cmpd="sng" algn="ctr">
          <a:solidFill>
            <a:schemeClr val="accent5">
              <a:tint val="40000"/>
              <a:alpha val="90000"/>
              <a:hueOff val="-3633752"/>
              <a:satOff val="5660"/>
              <a:lumOff val="12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Accuracy and Reliability:</a:t>
          </a:r>
          <a:r>
            <a:rPr lang="en-US" sz="1200" b="0" i="0" kern="1200" dirty="0"/>
            <a:t> How can you ensure the system's accuracy and reliability in identifying skin rash diseases?</a:t>
          </a:r>
          <a:endParaRPr lang="en-US" sz="1200" kern="1200" dirty="0"/>
        </a:p>
      </dsp:txBody>
      <dsp:txXfrm>
        <a:off x="5695296" y="3257695"/>
        <a:ext cx="3147596" cy="751814"/>
      </dsp:txXfrm>
    </dsp:sp>
    <dsp:sp modelId="{3BB01909-81A4-4A31-9CB3-2F7BC3FC1653}">
      <dsp:nvSpPr>
        <dsp:cNvPr id="0" name=""/>
        <dsp:cNvSpPr/>
      </dsp:nvSpPr>
      <dsp:spPr>
        <a:xfrm rot="5400000">
          <a:off x="7199217" y="4102776"/>
          <a:ext cx="139753" cy="139753"/>
        </a:xfrm>
        <a:prstGeom prst="rightArrow">
          <a:avLst>
            <a:gd name="adj1" fmla="val 66700"/>
            <a:gd name="adj2" fmla="val 50000"/>
          </a:avLst>
        </a:prstGeom>
        <a:solidFill>
          <a:schemeClr val="accent5">
            <a:hueOff val="-3715622"/>
            <a:satOff val="3658"/>
            <a:lumOff val="823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E32BDB-3E3C-4DDC-886D-86081C19E72E}">
      <dsp:nvSpPr>
        <dsp:cNvPr id="0" name=""/>
        <dsp:cNvSpPr/>
      </dsp:nvSpPr>
      <dsp:spPr>
        <a:xfrm>
          <a:off x="5671906" y="4312407"/>
          <a:ext cx="3194376" cy="798594"/>
        </a:xfrm>
        <a:prstGeom prst="roundRect">
          <a:avLst>
            <a:gd name="adj" fmla="val 10000"/>
          </a:avLst>
        </a:prstGeom>
        <a:solidFill>
          <a:schemeClr val="accent5">
            <a:tint val="40000"/>
            <a:alpha val="90000"/>
            <a:hueOff val="-4542189"/>
            <a:satOff val="7075"/>
            <a:lumOff val="1558"/>
            <a:alphaOff val="0"/>
          </a:schemeClr>
        </a:solidFill>
        <a:ln w="15875" cap="rnd" cmpd="sng" algn="ctr">
          <a:solidFill>
            <a:schemeClr val="accent5">
              <a:tint val="40000"/>
              <a:alpha val="90000"/>
              <a:hueOff val="-4542189"/>
              <a:satOff val="7075"/>
              <a:lumOff val="15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a:t>Legal and Medical Regulations:</a:t>
          </a:r>
          <a:r>
            <a:rPr lang="en-US" sz="1200" b="0" i="0" kern="1200"/>
            <a:t> Are there any legal and medical regulations that need to be considered when developing and deploying a system for disease identification?</a:t>
          </a:r>
          <a:endParaRPr lang="en-US" sz="1200" kern="1200" dirty="0"/>
        </a:p>
      </dsp:txBody>
      <dsp:txXfrm>
        <a:off x="5695296" y="4335797"/>
        <a:ext cx="3147596" cy="75181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7B968-80A4-4D0A-8A28-2869D79952F3}"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06F140-CE9E-4497-8B0F-CF74A0759DFF}" type="slidenum">
              <a:rPr lang="en-US" smtClean="0"/>
              <a:t>‹#›</a:t>
            </a:fld>
            <a:endParaRPr lang="en-US"/>
          </a:p>
        </p:txBody>
      </p:sp>
    </p:spTree>
    <p:extLst>
      <p:ext uri="{BB962C8B-B14F-4D97-AF65-F5344CB8AC3E}">
        <p14:creationId xmlns:p14="http://schemas.microsoft.com/office/powerpoint/2010/main" val="1118792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06F140-CE9E-4497-8B0F-CF74A0759DFF}" type="slidenum">
              <a:rPr lang="en-US" smtClean="0"/>
              <a:t>68</a:t>
            </a:fld>
            <a:endParaRPr lang="en-US"/>
          </a:p>
        </p:txBody>
      </p:sp>
    </p:spTree>
    <p:extLst>
      <p:ext uri="{BB962C8B-B14F-4D97-AF65-F5344CB8AC3E}">
        <p14:creationId xmlns:p14="http://schemas.microsoft.com/office/powerpoint/2010/main" val="3980230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06F140-CE9E-4497-8B0F-CF74A0759DFF}" type="slidenum">
              <a:rPr lang="en-US" smtClean="0"/>
              <a:t>75</a:t>
            </a:fld>
            <a:endParaRPr lang="en-US"/>
          </a:p>
        </p:txBody>
      </p:sp>
    </p:spTree>
    <p:extLst>
      <p:ext uri="{BB962C8B-B14F-4D97-AF65-F5344CB8AC3E}">
        <p14:creationId xmlns:p14="http://schemas.microsoft.com/office/powerpoint/2010/main" val="3798511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06F140-CE9E-4497-8B0F-CF74A0759DFF}" type="slidenum">
              <a:rPr lang="en-US" smtClean="0"/>
              <a:t>76</a:t>
            </a:fld>
            <a:endParaRPr lang="en-US"/>
          </a:p>
        </p:txBody>
      </p:sp>
    </p:spTree>
    <p:extLst>
      <p:ext uri="{BB962C8B-B14F-4D97-AF65-F5344CB8AC3E}">
        <p14:creationId xmlns:p14="http://schemas.microsoft.com/office/powerpoint/2010/main" val="2452062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06F140-CE9E-4497-8B0F-CF74A0759DFF}" type="slidenum">
              <a:rPr lang="en-US" smtClean="0"/>
              <a:t>77</a:t>
            </a:fld>
            <a:endParaRPr lang="en-US"/>
          </a:p>
        </p:txBody>
      </p:sp>
    </p:spTree>
    <p:extLst>
      <p:ext uri="{BB962C8B-B14F-4D97-AF65-F5344CB8AC3E}">
        <p14:creationId xmlns:p14="http://schemas.microsoft.com/office/powerpoint/2010/main" val="2782751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06F140-CE9E-4497-8B0F-CF74A0759DFF}" type="slidenum">
              <a:rPr lang="en-US" smtClean="0"/>
              <a:t>78</a:t>
            </a:fld>
            <a:endParaRPr lang="en-US"/>
          </a:p>
        </p:txBody>
      </p:sp>
    </p:spTree>
    <p:extLst>
      <p:ext uri="{BB962C8B-B14F-4D97-AF65-F5344CB8AC3E}">
        <p14:creationId xmlns:p14="http://schemas.microsoft.com/office/powerpoint/2010/main" val="486326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11/2/2023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2577385980"/>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2982658983"/>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1994059023"/>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2990702978"/>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1603562028"/>
      </p:ext>
    </p:extLst>
  </p:cSld>
  <p:clrMapOvr>
    <a:masterClrMapping/>
  </p:clrMapOvr>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1860700410"/>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1554535181"/>
      </p:ext>
    </p:extLst>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1018647025"/>
      </p:ext>
    </p:extLst>
  </p:cSld>
  <p:clrMapOvr>
    <a:masterClrMapping/>
  </p:clrMapOvr>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3815436873"/>
      </p:ext>
    </p:extLst>
  </p:cSld>
  <p:clrMapOvr>
    <a:masterClrMapping/>
  </p:clrMapOvr>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1955549775"/>
      </p:ext>
    </p:extLst>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
        <p:nvSpPr>
          <p:cNvPr id="7" name="Rectangle 6">
            <a:extLst>
              <a:ext uri="{FF2B5EF4-FFF2-40B4-BE49-F238E27FC236}">
                <a16:creationId xmlns:a16="http://schemas.microsoft.com/office/drawing/2014/main" id="{9486A0EF-749B-5195-9F80-1BFEF9F76076}"/>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1290508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3797388252"/>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1925771265"/>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3720553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t>‹#›</a:t>
            </a:fld>
            <a:endParaRPr lang="en-US"/>
          </a:p>
        </p:txBody>
      </p:sp>
      <p:sp>
        <p:nvSpPr>
          <p:cNvPr id="5" name="二等辺三角形 9">
            <a:extLst>
              <a:ext uri="{FF2B5EF4-FFF2-40B4-BE49-F238E27FC236}">
                <a16:creationId xmlns:a16="http://schemas.microsoft.com/office/drawing/2014/main" id="{AAE12A41-28B3-E0E3-BFD6-12CB3DE863A9}"/>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kumimoji="1" lang="ja-JP" altLang="en-US" sz="1800"/>
          </a:p>
        </p:txBody>
      </p:sp>
      <p:sp>
        <p:nvSpPr>
          <p:cNvPr id="6" name="二等辺三角形 10">
            <a:extLst>
              <a:ext uri="{FF2B5EF4-FFF2-40B4-BE49-F238E27FC236}">
                <a16:creationId xmlns:a16="http://schemas.microsoft.com/office/drawing/2014/main" id="{57A46D50-A5DE-5EFC-4A0C-5BDBFB0A5BAF}"/>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kumimoji="1" lang="ja-JP" altLang="en-US" sz="1800"/>
          </a:p>
        </p:txBody>
      </p:sp>
      <p:sp>
        <p:nvSpPr>
          <p:cNvPr id="7" name="Slide Number Placeholder 5">
            <a:extLst>
              <a:ext uri="{FF2B5EF4-FFF2-40B4-BE49-F238E27FC236}">
                <a16:creationId xmlns:a16="http://schemas.microsoft.com/office/drawing/2014/main" id="{C0712C54-E1AE-3BFF-D56A-518D324E9ED9}"/>
              </a:ext>
            </a:extLst>
          </p:cNvPr>
          <p:cNvSpPr txBox="1"/>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t>‹#›</a:t>
            </a:fld>
            <a:endParaRPr lang="en-US"/>
          </a:p>
        </p:txBody>
      </p:sp>
    </p:spTree>
    <p:extLst>
      <p:ext uri="{BB962C8B-B14F-4D97-AF65-F5344CB8AC3E}">
        <p14:creationId xmlns:p14="http://schemas.microsoft.com/office/powerpoint/2010/main" val="2930624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2629248579"/>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a:p>
        </p:txBody>
      </p:sp>
      <p:sp>
        <p:nvSpPr>
          <p:cNvPr id="3" name="二等辺三角形 10">
            <a:extLst>
              <a:ext uri="{FF2B5EF4-FFF2-40B4-BE49-F238E27FC236}">
                <a16:creationId xmlns:a16="http://schemas.microsoft.com/office/drawing/2014/main" id="{B40B483E-E2A5-0B3A-18B2-B11A558293E2}"/>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kumimoji="1" lang="ja-JP" altLang="en-US" sz="1800"/>
          </a:p>
        </p:txBody>
      </p:sp>
    </p:spTree>
    <p:extLst>
      <p:ext uri="{BB962C8B-B14F-4D97-AF65-F5344CB8AC3E}">
        <p14:creationId xmlns:p14="http://schemas.microsoft.com/office/powerpoint/2010/main" val="2068092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8FD0B7A-F5DD-4F40-B4CB-3B2C354B893A}" type="datetimeFigureOut">
              <a:rPr lang="en-US" smtClean="0"/>
              <a:t>11/2/2023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3AE1883-0942-4AA3-9DB2-9C7C3A0314B1}" type="slidenum">
              <a:rPr lang="en-US" smtClean="0"/>
              <a:t>‹#›</a:t>
            </a:fld>
            <a:endParaRPr lang="en-US"/>
          </a:p>
        </p:txBody>
      </p:sp>
      <p:sp>
        <p:nvSpPr>
          <p:cNvPr id="14" name="Slide Number Placeholder 5">
            <a:extLst>
              <a:ext uri="{FF2B5EF4-FFF2-40B4-BE49-F238E27FC236}">
                <a16:creationId xmlns:a16="http://schemas.microsoft.com/office/drawing/2014/main" id="{3EA40400-E2C3-9C18-6F41-E5F6B9B8F3C4}"/>
              </a:ext>
            </a:extLst>
          </p:cNvPr>
          <p:cNvSpPr txBox="1"/>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t>‹#›</a:t>
            </a:fld>
            <a:endParaRPr lang="en-US"/>
          </a:p>
        </p:txBody>
      </p:sp>
      <p:pic>
        <p:nvPicPr>
          <p:cNvPr id="15" name="Picture 14" descr="A picture containing photo, table, person, monitor&#10;&#10;Description automatically generated">
            <a:extLst>
              <a:ext uri="{FF2B5EF4-FFF2-40B4-BE49-F238E27FC236}">
                <a16:creationId xmlns:a16="http://schemas.microsoft.com/office/drawing/2014/main" id="{A4425AB6-EA68-9D86-390A-0D5F5AEA2239}"/>
              </a:ext>
            </a:extLst>
          </p:cNvPr>
          <p:cNvPicPr>
            <a:picLocks noChangeAspect="1"/>
          </p:cNvPicPr>
          <p:nvPr userDrawn="1"/>
        </p:nvPicPr>
        <p:blipFill>
          <a:blip r:embed="rId22"/>
          <a:srcRect t="90286" r="71976"/>
          <a:stretch>
            <a:fillRect/>
          </a:stretch>
        </p:blipFill>
        <p:spPr>
          <a:xfrm>
            <a:off x="0" y="6373302"/>
            <a:ext cx="2514600" cy="490308"/>
          </a:xfrm>
          <a:prstGeom prst="rect">
            <a:avLst/>
          </a:prstGeom>
        </p:spPr>
      </p:pic>
      <p:sp>
        <p:nvSpPr>
          <p:cNvPr id="16" name="TextBox 15">
            <a:extLst>
              <a:ext uri="{FF2B5EF4-FFF2-40B4-BE49-F238E27FC236}">
                <a16:creationId xmlns:a16="http://schemas.microsoft.com/office/drawing/2014/main" id="{0D0EDAFA-FE66-9F99-76C8-0E8F7C38BAFB}"/>
              </a:ext>
            </a:extLst>
          </p:cNvPr>
          <p:cNvSpPr txBox="1"/>
          <p:nvPr userDrawn="1"/>
        </p:nvSpPr>
        <p:spPr>
          <a:xfrm>
            <a:off x="10287000" y="6536937"/>
            <a:ext cx="106680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8C4007C-554A-4B16-A31C-089CB53EF86F}" type="datetime1">
              <a:rPr lang="en-US" sz="1200" b="1" smtClean="0"/>
              <a:t>11/2/2023</a:t>
            </a:fld>
            <a:endParaRPr lang="en-US" sz="1200" b="1"/>
          </a:p>
        </p:txBody>
      </p:sp>
    </p:spTree>
    <p:extLst>
      <p:ext uri="{BB962C8B-B14F-4D97-AF65-F5344CB8AC3E}">
        <p14:creationId xmlns:p14="http://schemas.microsoft.com/office/powerpoint/2010/main" val="2316626278"/>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 id="2147484030" r:id="rId16"/>
    <p:sldLayoutId id="2147484031" r:id="rId17"/>
    <p:sldLayoutId id="2147483942" r:id="rId18"/>
    <p:sldLayoutId id="2147483972" r:id="rId19"/>
    <p:sldLayoutId id="2147484002" r:id="rId20"/>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16.jfif"/><Relationship Id="rId4" Type="http://schemas.openxmlformats.org/officeDocument/2006/relationships/image" Target="../media/image15.jfif"/></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hyperlink" Target="https://www.sciencedirect.com/science/article/pii/S1319157821001051" TargetMode="External"/><Relationship Id="rId2" Type="http://schemas.openxmlformats.org/officeDocument/2006/relationships/hyperlink" Target="https://www.frontiersin.org/articles/10.3389/fbloc.2021.732112/ful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diagramLayout" Target="../diagrams/layout1.xml"/><Relationship Id="rId7" Type="http://schemas.openxmlformats.org/officeDocument/2006/relationships/image" Target="../media/image25.jpe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8" Type="http://schemas.openxmlformats.org/officeDocument/2006/relationships/image" Target="../media/image32.jpeg"/><Relationship Id="rId3" Type="http://schemas.microsoft.com/office/2007/relationships/hdphoto" Target="../media/hdphoto1.wdp"/><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g"/><Relationship Id="rId7" Type="http://schemas.openxmlformats.org/officeDocument/2006/relationships/image" Target="../media/image62.jp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g"/><Relationship Id="rId10" Type="http://schemas.openxmlformats.org/officeDocument/2006/relationships/image" Target="../media/image65.jpg"/><Relationship Id="rId4" Type="http://schemas.openxmlformats.org/officeDocument/2006/relationships/image" Target="../media/image59.jpg"/><Relationship Id="rId9"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6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jpeg"/><Relationship Id="rId7" Type="http://schemas.openxmlformats.org/officeDocument/2006/relationships/image" Target="../media/image10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6.jpg"/><Relationship Id="rId5" Type="http://schemas.openxmlformats.org/officeDocument/2006/relationships/image" Target="../media/image105.jpg"/><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7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7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79.xml.rels><?xml version="1.0" encoding="UTF-8" standalone="yes"?>
<Relationships xmlns="http://schemas.openxmlformats.org/package/2006/relationships"><Relationship Id="rId3" Type="http://schemas.openxmlformats.org/officeDocument/2006/relationships/hyperlink" Target="https://doi.org/10.1097/CHI.0b013e3181af8235" TargetMode="External"/><Relationship Id="rId2" Type="http://schemas.openxmlformats.org/officeDocument/2006/relationships/hyperlink" Target="https://doi.org/10.1542/peds.2009-2680"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6.png"/></Relationships>
</file>

<file path=ppt/slides/_rels/slide81.xml.rels><?xml version="1.0" encoding="UTF-8" standalone="yes"?>
<Relationships xmlns="http://schemas.openxmlformats.org/package/2006/relationships"><Relationship Id="rId3" Type="http://schemas.openxmlformats.org/officeDocument/2006/relationships/image" Target="../media/image128.jpeg"/><Relationship Id="rId7" Type="http://schemas.openxmlformats.org/officeDocument/2006/relationships/image" Target="../media/image132.jpeg"/><Relationship Id="rId2" Type="http://schemas.openxmlformats.org/officeDocument/2006/relationships/image" Target="../media/image127.jpeg"/><Relationship Id="rId1" Type="http://schemas.openxmlformats.org/officeDocument/2006/relationships/slideLayout" Target="../slideLayouts/slideLayout16.xml"/><Relationship Id="rId6" Type="http://schemas.openxmlformats.org/officeDocument/2006/relationships/image" Target="../media/image131.jpeg"/><Relationship Id="rId5" Type="http://schemas.openxmlformats.org/officeDocument/2006/relationships/image" Target="../media/image130.jpeg"/><Relationship Id="rId4" Type="http://schemas.openxmlformats.org/officeDocument/2006/relationships/image" Target="../media/image129.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docs.google.com/forms/d/1TJVybNbdRg48Lhw0M3R409Kt1C_3MbFT4PGikabBIdk/edit" TargetMode="External"/><Relationship Id="rId2" Type="http://schemas.openxmlformats.org/officeDocument/2006/relationships/image" Target="../media/image1.jpeg"/><Relationship Id="rId1" Type="http://schemas.openxmlformats.org/officeDocument/2006/relationships/slideLayout" Target="../slideLayouts/slideLayout16.xml"/><Relationship Id="rId5" Type="http://schemas.openxmlformats.org/officeDocument/2006/relationships/hyperlink" Target="https://forms.gle/Yw2a7MAyPUeTHSj99" TargetMode="External"/><Relationship Id="rId4" Type="http://schemas.openxmlformats.org/officeDocument/2006/relationships/hyperlink" Target="https://forms.gle/WiGeL2PiZaiYS1Ax7"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A person and person holding a baby&#10;&#10;Description automatically generated with medium confidence">
            <a:extLst>
              <a:ext uri="{FF2B5EF4-FFF2-40B4-BE49-F238E27FC236}">
                <a16:creationId xmlns:a16="http://schemas.microsoft.com/office/drawing/2014/main" id="{8E751746-D0CB-A277-1931-32CAFA74D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932" y="64051"/>
            <a:ext cx="8504068" cy="6378051"/>
          </a:xfrm>
          <a:prstGeom prst="rect">
            <a:avLst/>
          </a:prstGeom>
          <a:ln>
            <a:noFill/>
          </a:ln>
          <a:effectLst>
            <a:softEdge rad="112500"/>
          </a:effectLst>
        </p:spPr>
      </p:pic>
      <p:sp>
        <p:nvSpPr>
          <p:cNvPr id="7" name="TextBox 6">
            <a:extLst>
              <a:ext uri="{FF2B5EF4-FFF2-40B4-BE49-F238E27FC236}">
                <a16:creationId xmlns:a16="http://schemas.microsoft.com/office/drawing/2014/main" id="{30C54787-D601-C0B6-D1DD-85E9ACA49BEF}"/>
              </a:ext>
            </a:extLst>
          </p:cNvPr>
          <p:cNvSpPr txBox="1"/>
          <p:nvPr/>
        </p:nvSpPr>
        <p:spPr>
          <a:xfrm rot="16200000">
            <a:off x="-864245" y="1403671"/>
            <a:ext cx="5386090" cy="3200401"/>
          </a:xfrm>
          <a:prstGeom prst="rect">
            <a:avLst/>
          </a:prstGeom>
          <a:solidFill>
            <a:schemeClr val="tx2">
              <a:lumMod val="10000"/>
              <a:lumOff val="90000"/>
            </a:schemeClr>
          </a:solidFill>
          <a:ln>
            <a:noFill/>
          </a:ln>
          <a:effectLst>
            <a:outerShdw blurRad="50800" dist="38100" dir="13500000" algn="b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vert="eaVert" wrap="square" rtlCol="0">
            <a:spAutoFit/>
          </a:bodyPr>
          <a:lstStyle/>
          <a:p>
            <a:pPr defTabSz="393192">
              <a:spcAft>
                <a:spcPts val="600"/>
              </a:spcAft>
            </a:pPr>
            <a:r>
              <a:rPr lang="en-US" sz="2800" b="1" kern="1200" dirty="0">
                <a:solidFill>
                  <a:schemeClr val="tx1"/>
                </a:solidFill>
                <a:latin typeface="+mn-lt"/>
                <a:ea typeface="+mn-ea"/>
                <a:cs typeface="+mn-cs"/>
              </a:rPr>
              <a:t>A MECHANISM TO KEEP THE IMMUNIZATION</a:t>
            </a:r>
          </a:p>
          <a:p>
            <a:pPr defTabSz="393192">
              <a:spcAft>
                <a:spcPts val="600"/>
              </a:spcAft>
            </a:pPr>
            <a:r>
              <a:rPr lang="en-US" sz="2800" b="1" dirty="0">
                <a:solidFill>
                  <a:schemeClr val="tx1"/>
                </a:solidFill>
              </a:rPr>
              <a:t>RATE</a:t>
            </a:r>
            <a:r>
              <a:rPr lang="en-US" sz="2800" b="1" kern="1200" dirty="0">
                <a:solidFill>
                  <a:schemeClr val="tx1"/>
                </a:solidFill>
                <a:latin typeface="+mn-lt"/>
                <a:ea typeface="+mn-ea"/>
                <a:cs typeface="+mn-cs"/>
              </a:rPr>
              <a:t> OF </a:t>
            </a:r>
          </a:p>
          <a:p>
            <a:pPr defTabSz="393192">
              <a:spcAft>
                <a:spcPts val="600"/>
              </a:spcAft>
            </a:pPr>
            <a:r>
              <a:rPr lang="en-US" sz="2800" b="1" kern="1200" dirty="0">
                <a:solidFill>
                  <a:schemeClr val="tx1"/>
                </a:solidFill>
                <a:latin typeface="+mn-lt"/>
                <a:ea typeface="+mn-ea"/>
                <a:cs typeface="+mn-cs"/>
              </a:rPr>
              <a:t>NEWBORNS</a:t>
            </a:r>
          </a:p>
          <a:p>
            <a:pPr defTabSz="393192">
              <a:spcAft>
                <a:spcPts val="600"/>
              </a:spcAft>
            </a:pPr>
            <a:r>
              <a:rPr lang="en-US" sz="2800" b="1" kern="1200" dirty="0">
                <a:solidFill>
                  <a:schemeClr val="tx1"/>
                </a:solidFill>
                <a:latin typeface="+mn-lt"/>
                <a:ea typeface="+mn-ea"/>
                <a:cs typeface="+mn-cs"/>
              </a:rPr>
              <a:t>WITH NOVEL </a:t>
            </a:r>
          </a:p>
          <a:p>
            <a:pPr defTabSz="393192">
              <a:spcAft>
                <a:spcPts val="600"/>
              </a:spcAft>
            </a:pPr>
            <a:r>
              <a:rPr lang="en-US" sz="2800" b="1" kern="1200" dirty="0">
                <a:solidFill>
                  <a:schemeClr val="tx1"/>
                </a:solidFill>
                <a:latin typeface="+mn-lt"/>
                <a:ea typeface="+mn-ea"/>
                <a:cs typeface="+mn-cs"/>
              </a:rPr>
              <a:t>TECHNIQUES VIA REMOTE CONSULTATION </a:t>
            </a:r>
          </a:p>
          <a:p>
            <a:pPr defTabSz="393192">
              <a:spcAft>
                <a:spcPts val="600"/>
              </a:spcAft>
            </a:pPr>
            <a:r>
              <a:rPr lang="en-US" sz="2800" kern="1200" dirty="0">
                <a:solidFill>
                  <a:schemeClr val="tx1"/>
                </a:solidFill>
                <a:latin typeface="+mn-lt"/>
                <a:ea typeface="+mn-ea"/>
                <a:cs typeface="+mn-cs"/>
              </a:rPr>
              <a:t>(TMP-23-103)</a:t>
            </a:r>
            <a:endParaRPr lang="en-US" sz="3600" dirty="0">
              <a:solidFill>
                <a:schemeClr val="tx1"/>
              </a:solidFill>
            </a:endParaRPr>
          </a:p>
          <a:p>
            <a:endParaRPr lang="en-US" sz="2800" dirty="0"/>
          </a:p>
        </p:txBody>
      </p:sp>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0" y="685801"/>
            <a:ext cx="11241596" cy="1007944"/>
          </a:xfrm>
        </p:spPr>
        <p:txBody>
          <a:bodyPr>
            <a:normAutofit/>
          </a:bodyPr>
          <a:lstStyle/>
          <a:p>
            <a:pPr algn="l"/>
            <a:r>
              <a:rPr lang="en-US" b="1" dirty="0">
                <a:solidFill>
                  <a:schemeClr val="accent1">
                    <a:lumMod val="75000"/>
                  </a:schemeClr>
                </a:solidFill>
                <a:latin typeface="Times New Roman" panose="02020603050405020304" pitchFamily="18" charset="0"/>
                <a:cs typeface="Times New Roman" panose="02020603050405020304" pitchFamily="18" charset="0"/>
              </a:rPr>
              <a:t>                 Methodology</a:t>
            </a:r>
            <a:endParaRPr lang="en-US" dirty="0">
              <a:solidFill>
                <a:schemeClr val="accent1">
                  <a:lumMod val="75000"/>
                </a:schemeClr>
              </a:solidFill>
            </a:endParaRPr>
          </a:p>
        </p:txBody>
      </p:sp>
      <p:sp>
        <p:nvSpPr>
          <p:cNvPr id="2" name="Content Placeholder 5">
            <a:extLst>
              <a:ext uri="{FF2B5EF4-FFF2-40B4-BE49-F238E27FC236}">
                <a16:creationId xmlns:a16="http://schemas.microsoft.com/office/drawing/2014/main" id="{85A322A8-4ADE-E3CC-8030-DED929A47028}"/>
              </a:ext>
            </a:extLst>
          </p:cNvPr>
          <p:cNvSpPr txBox="1">
            <a:spLocks/>
          </p:cNvSpPr>
          <p:nvPr/>
        </p:nvSpPr>
        <p:spPr>
          <a:xfrm>
            <a:off x="520830" y="1328619"/>
            <a:ext cx="9199183" cy="3651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b="1" dirty="0"/>
          </a:p>
        </p:txBody>
      </p:sp>
      <p:sp>
        <p:nvSpPr>
          <p:cNvPr id="3" name="Rectangle 2">
            <a:extLst>
              <a:ext uri="{FF2B5EF4-FFF2-40B4-BE49-F238E27FC236}">
                <a16:creationId xmlns:a16="http://schemas.microsoft.com/office/drawing/2014/main" id="{03F43F9E-2C8E-A38A-2845-CF651B6D4696}"/>
              </a:ext>
            </a:extLst>
          </p:cNvPr>
          <p:cNvSpPr/>
          <p:nvPr/>
        </p:nvSpPr>
        <p:spPr>
          <a:xfrm>
            <a:off x="3048000" y="643709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IT20015244</a:t>
            </a:r>
            <a:r>
              <a:rPr lang="en-US" sz="1800" dirty="0">
                <a:solidFill>
                  <a:schemeClr val="tx1"/>
                </a:solidFill>
              </a:rPr>
              <a:t>  |   </a:t>
            </a:r>
            <a:r>
              <a:rPr lang="en-US" dirty="0">
                <a:solidFill>
                  <a:schemeClr val="tx1"/>
                </a:solidFill>
              </a:rPr>
              <a:t>Wijesinghe R.M.U.S</a:t>
            </a:r>
            <a:r>
              <a:rPr lang="en-US" sz="1800" dirty="0">
                <a:solidFill>
                  <a:schemeClr val="tx1"/>
                </a:solidFill>
              </a:rPr>
              <a:t> |   </a:t>
            </a:r>
            <a:r>
              <a:rPr lang="en-US" sz="1800" b="0" dirty="0">
                <a:solidFill>
                  <a:schemeClr val="tx1"/>
                </a:solidFill>
              </a:rPr>
              <a:t>TMP-23-103</a:t>
            </a:r>
          </a:p>
        </p:txBody>
      </p:sp>
      <p:sp>
        <p:nvSpPr>
          <p:cNvPr id="15" name="TextBox 10">
            <a:extLst>
              <a:ext uri="{FF2B5EF4-FFF2-40B4-BE49-F238E27FC236}">
                <a16:creationId xmlns:a16="http://schemas.microsoft.com/office/drawing/2014/main" id="{A05070C7-BDEC-38E3-7A1D-8592AAEFEAF5}"/>
              </a:ext>
            </a:extLst>
          </p:cNvPr>
          <p:cNvSpPr txBox="1"/>
          <p:nvPr/>
        </p:nvSpPr>
        <p:spPr>
          <a:xfrm>
            <a:off x="3022238" y="2336563"/>
            <a:ext cx="8203122" cy="948978"/>
          </a:xfrm>
          <a:prstGeom prst="rect">
            <a:avLst/>
          </a:prstGeom>
        </p:spPr>
        <p:txBody>
          <a:bodyPr wrap="square" lIns="0" tIns="0" rIns="0" bIns="0" rtlCol="0" anchor="t">
            <a:spAutoFit/>
          </a:bodyPr>
          <a:lstStyle/>
          <a:p>
            <a:pPr>
              <a:lnSpc>
                <a:spcPts val="3675"/>
              </a:lnSpc>
            </a:pPr>
            <a:r>
              <a:rPr lang="en-US" sz="3600" dirty="0">
                <a:latin typeface="Times New Roman" panose="02020603050405020304" pitchFamily="18" charset="0"/>
                <a:cs typeface="Times New Roman" panose="02020603050405020304" pitchFamily="18" charset="0"/>
              </a:rPr>
              <a:t>Component</a:t>
            </a:r>
            <a:r>
              <a:rPr lang="en-US" sz="3600" b="0" i="0" u="none" strike="noStrike" dirty="0">
                <a:effectLst/>
                <a:latin typeface="Times New Roman" panose="02020603050405020304" pitchFamily="18" charset="0"/>
                <a:cs typeface="Times New Roman" panose="02020603050405020304" pitchFamily="18" charset="0"/>
              </a:rPr>
              <a:t> overview Diagram</a:t>
            </a:r>
          </a:p>
          <a:p>
            <a:pPr>
              <a:lnSpc>
                <a:spcPts val="3675"/>
              </a:lnSpc>
            </a:pPr>
            <a:endParaRPr lang="en-US" sz="3500" spc="35" dirty="0">
              <a:latin typeface="Raleway Bold"/>
            </a:endParaRPr>
          </a:p>
        </p:txBody>
      </p:sp>
      <p:sp>
        <p:nvSpPr>
          <p:cNvPr id="4" name="TextBox 10">
            <a:extLst>
              <a:ext uri="{FF2B5EF4-FFF2-40B4-BE49-F238E27FC236}">
                <a16:creationId xmlns:a16="http://schemas.microsoft.com/office/drawing/2014/main" id="{FD536D29-C0C6-F5CB-DEE2-60A9B88E94D4}"/>
              </a:ext>
            </a:extLst>
          </p:cNvPr>
          <p:cNvSpPr txBox="1"/>
          <p:nvPr/>
        </p:nvSpPr>
        <p:spPr>
          <a:xfrm>
            <a:off x="3048000" y="3285541"/>
            <a:ext cx="8203122" cy="948978"/>
          </a:xfrm>
          <a:prstGeom prst="rect">
            <a:avLst/>
          </a:prstGeom>
        </p:spPr>
        <p:txBody>
          <a:bodyPr wrap="square" lIns="0" tIns="0" rIns="0" bIns="0" rtlCol="0" anchor="t">
            <a:spAutoFit/>
          </a:bodyPr>
          <a:lstStyle/>
          <a:p>
            <a:pPr>
              <a:lnSpc>
                <a:spcPts val="3675"/>
              </a:lnSpc>
            </a:pPr>
            <a:r>
              <a:rPr lang="en-US" sz="3600" b="0" i="0" u="none" strike="noStrike" dirty="0">
                <a:effectLst/>
                <a:latin typeface="Times New Roman" panose="02020603050405020304" pitchFamily="18" charset="0"/>
                <a:cs typeface="Times New Roman" panose="02020603050405020304" pitchFamily="18" charset="0"/>
              </a:rPr>
              <a:t>Technology Involved</a:t>
            </a:r>
          </a:p>
          <a:p>
            <a:pPr>
              <a:lnSpc>
                <a:spcPts val="3675"/>
              </a:lnSpc>
            </a:pPr>
            <a:endParaRPr lang="en-US" sz="3500" spc="35" dirty="0">
              <a:latin typeface="Raleway Bold"/>
            </a:endParaRPr>
          </a:p>
        </p:txBody>
      </p:sp>
    </p:spTree>
    <p:extLst>
      <p:ext uri="{BB962C8B-B14F-4D97-AF65-F5344CB8AC3E}">
        <p14:creationId xmlns:p14="http://schemas.microsoft.com/office/powerpoint/2010/main" val="779695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F9E39-0992-D821-0E48-72E6F15C6064}"/>
              </a:ext>
            </a:extLst>
          </p:cNvPr>
          <p:cNvSpPr>
            <a:spLocks noGrp="1"/>
          </p:cNvSpPr>
          <p:nvPr>
            <p:ph type="title"/>
          </p:nvPr>
        </p:nvSpPr>
        <p:spPr>
          <a:xfrm>
            <a:off x="3025608" y="0"/>
            <a:ext cx="7199313" cy="1372067"/>
          </a:xfrm>
        </p:spPr>
        <p:txBody>
          <a:bodyPr/>
          <a:lstStyle/>
          <a:p>
            <a:pPr algn="ctr"/>
            <a:r>
              <a:rPr lang="en-US" b="1" dirty="0">
                <a:solidFill>
                  <a:schemeClr val="accent1">
                    <a:lumMod val="50000"/>
                  </a:schemeClr>
                </a:solidFill>
                <a:latin typeface="Times New Roman" panose="02020603050405020304" pitchFamily="18" charset="0"/>
                <a:cs typeface="Times New Roman" panose="02020603050405020304" pitchFamily="18" charset="0"/>
              </a:rPr>
              <a:t>Component Overview Diagram</a:t>
            </a:r>
          </a:p>
        </p:txBody>
      </p:sp>
      <p:sp>
        <p:nvSpPr>
          <p:cNvPr id="9" name="Rectangle 8">
            <a:extLst>
              <a:ext uri="{FF2B5EF4-FFF2-40B4-BE49-F238E27FC236}">
                <a16:creationId xmlns:a16="http://schemas.microsoft.com/office/drawing/2014/main" id="{E9F5DE05-91F4-0578-CF69-3C430EDD76D5}"/>
              </a:ext>
            </a:extLst>
          </p:cNvPr>
          <p:cNvSpPr/>
          <p:nvPr/>
        </p:nvSpPr>
        <p:spPr>
          <a:xfrm>
            <a:off x="38862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IT20015244</a:t>
            </a:r>
            <a:r>
              <a:rPr lang="en-US" sz="1800">
                <a:solidFill>
                  <a:schemeClr val="tx1"/>
                </a:solidFill>
              </a:rPr>
              <a:t>  |   Wijesinghe R.M.U.S |   </a:t>
            </a:r>
            <a:r>
              <a:rPr lang="en-US" sz="1800" b="0">
                <a:solidFill>
                  <a:schemeClr val="tx1"/>
                </a:solidFill>
              </a:rPr>
              <a:t>TMP-23-103</a:t>
            </a:r>
            <a:endParaRPr lang="en-US" sz="1800" b="0"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4088" y="1516010"/>
            <a:ext cx="8542351" cy="4275190"/>
          </a:xfrm>
          <a:prstGeom prst="rect">
            <a:avLst/>
          </a:prstGeom>
        </p:spPr>
      </p:pic>
    </p:spTree>
    <p:extLst>
      <p:ext uri="{BB962C8B-B14F-4D97-AF65-F5344CB8AC3E}">
        <p14:creationId xmlns:p14="http://schemas.microsoft.com/office/powerpoint/2010/main" val="2883048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D4DE9-B9E1-0EC1-4EF1-7554E366E7FE}"/>
              </a:ext>
            </a:extLst>
          </p:cNvPr>
          <p:cNvSpPr>
            <a:spLocks noGrp="1"/>
          </p:cNvSpPr>
          <p:nvPr>
            <p:ph type="title"/>
          </p:nvPr>
        </p:nvSpPr>
        <p:spPr>
          <a:xfrm>
            <a:off x="318655" y="70615"/>
            <a:ext cx="11684000" cy="792162"/>
          </a:xfrm>
        </p:spPr>
        <p:txBody>
          <a:bodyPr/>
          <a:lstStyle/>
          <a:p>
            <a:pPr algn="ctr"/>
            <a:r>
              <a:rPr lang="en-US" sz="4400" b="1">
                <a:solidFill>
                  <a:schemeClr val="accent1">
                    <a:lumMod val="50000"/>
                  </a:schemeClr>
                </a:solidFill>
                <a:latin typeface="Times New Roman" panose="02020603050405020304" pitchFamily="18" charset="0"/>
                <a:cs typeface="Times New Roman" panose="02020603050405020304" pitchFamily="18" charset="0"/>
              </a:rPr>
              <a:t>Technology Involved</a:t>
            </a:r>
            <a:endParaRPr lang="en-US" dirty="0">
              <a:solidFill>
                <a:schemeClr val="accent1">
                  <a:lumMod val="50000"/>
                </a:schemeClr>
              </a:solidFill>
            </a:endParaRPr>
          </a:p>
        </p:txBody>
      </p:sp>
      <p:sp>
        <p:nvSpPr>
          <p:cNvPr id="3" name="Content Placeholder 2">
            <a:extLst>
              <a:ext uri="{FF2B5EF4-FFF2-40B4-BE49-F238E27FC236}">
                <a16:creationId xmlns:a16="http://schemas.microsoft.com/office/drawing/2014/main" id="{CC626DB6-CB96-BF4A-BB5D-A2D672917C69}"/>
              </a:ext>
            </a:extLst>
          </p:cNvPr>
          <p:cNvSpPr>
            <a:spLocks noGrp="1"/>
          </p:cNvSpPr>
          <p:nvPr>
            <p:ph idx="1"/>
          </p:nvPr>
        </p:nvSpPr>
        <p:spPr>
          <a:xfrm>
            <a:off x="7865003" y="926408"/>
            <a:ext cx="3488797" cy="5397257"/>
          </a:xfrm>
        </p:spPr>
        <p:txBody>
          <a:bodyPr>
            <a:normAutofit/>
          </a:bodyPr>
          <a:lstStyle/>
          <a:p>
            <a:pPr marL="0" indent="0" algn="just" fontAlgn="base">
              <a:lnSpc>
                <a:spcPct val="150000"/>
              </a:lnSpc>
              <a:spcBef>
                <a:spcPts val="0"/>
              </a:spcBef>
              <a:buNone/>
            </a:pPr>
            <a:endParaRPr lang="en-US" sz="4000" spc="36" dirty="0">
              <a:solidFill>
                <a:srgbClr val="FFFFFF"/>
              </a:solidFill>
              <a:latin typeface="Tex Gyre Termes Bold"/>
            </a:endParaRPr>
          </a:p>
          <a:p>
            <a:pPr marL="0" indent="0" algn="just" fontAlgn="base">
              <a:lnSpc>
                <a:spcPct val="150000"/>
              </a:lnSpc>
              <a:spcBef>
                <a:spcPts val="0"/>
              </a:spcBef>
              <a:buNone/>
            </a:pPr>
            <a:endParaRPr lang="en-US" sz="4000" b="0" dirty="0">
              <a:effectLst/>
              <a:latin typeface="Times New Roman" panose="02020603050405020304" pitchFamily="18" charset="0"/>
              <a:cs typeface="Times New Roman" panose="02020603050405020304" pitchFamily="18" charset="0"/>
            </a:endParaRPr>
          </a:p>
          <a:p>
            <a:pPr marL="0" indent="0" rtl="0">
              <a:spcBef>
                <a:spcPts val="0"/>
              </a:spcBef>
              <a:spcAft>
                <a:spcPts val="1200"/>
              </a:spcAft>
              <a:buNone/>
            </a:pPr>
            <a:br>
              <a:rPr lang="en-US" sz="2000" dirty="0"/>
            </a:br>
            <a:endParaRPr lang="en-US" sz="2000" dirty="0"/>
          </a:p>
          <a:p>
            <a:pPr marL="0" indent="0">
              <a:buNone/>
            </a:pPr>
            <a:endParaRPr lang="en-US" dirty="0"/>
          </a:p>
        </p:txBody>
      </p:sp>
      <p:sp>
        <p:nvSpPr>
          <p:cNvPr id="7" name="Rectangle 6">
            <a:extLst>
              <a:ext uri="{FF2B5EF4-FFF2-40B4-BE49-F238E27FC236}">
                <a16:creationId xmlns:a16="http://schemas.microsoft.com/office/drawing/2014/main" id="{BA33487A-8041-92C1-9CDC-699D14F6CF90}"/>
              </a:ext>
            </a:extLst>
          </p:cNvPr>
          <p:cNvSpPr/>
          <p:nvPr/>
        </p:nvSpPr>
        <p:spPr>
          <a:xfrm>
            <a:off x="3764900" y="642950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IT20015244</a:t>
            </a:r>
            <a:r>
              <a:rPr lang="en-US" sz="1800">
                <a:solidFill>
                  <a:schemeClr val="tx1"/>
                </a:solidFill>
              </a:rPr>
              <a:t>  |   </a:t>
            </a:r>
            <a:r>
              <a:rPr lang="en-US">
                <a:solidFill>
                  <a:schemeClr val="tx1"/>
                </a:solidFill>
              </a:rPr>
              <a:t>Wijesinghe R.M.U.S </a:t>
            </a:r>
            <a:r>
              <a:rPr lang="en-US" sz="1800">
                <a:solidFill>
                  <a:schemeClr val="tx1"/>
                </a:solidFill>
              </a:rPr>
              <a:t>|   </a:t>
            </a:r>
            <a:r>
              <a:rPr lang="en-US" sz="1800" b="0">
                <a:solidFill>
                  <a:schemeClr val="tx1"/>
                </a:solidFill>
              </a:rPr>
              <a:t>TMP-23-103</a:t>
            </a:r>
            <a:endParaRPr lang="en-US" sz="1800" b="0" dirty="0">
              <a:solidFill>
                <a:schemeClr val="tx1"/>
              </a:solidFill>
            </a:endParaRPr>
          </a:p>
        </p:txBody>
      </p:sp>
      <p:sp>
        <p:nvSpPr>
          <p:cNvPr id="38" name="TextBox 12">
            <a:extLst>
              <a:ext uri="{FF2B5EF4-FFF2-40B4-BE49-F238E27FC236}">
                <a16:creationId xmlns:a16="http://schemas.microsoft.com/office/drawing/2014/main" id="{4532ACB5-3376-812E-FFA7-0B94BE58636A}"/>
              </a:ext>
            </a:extLst>
          </p:cNvPr>
          <p:cNvSpPr txBox="1"/>
          <p:nvPr/>
        </p:nvSpPr>
        <p:spPr>
          <a:xfrm>
            <a:off x="1745672" y="1122299"/>
            <a:ext cx="2350235" cy="497205"/>
          </a:xfrm>
          <a:prstGeom prst="rect">
            <a:avLst/>
          </a:prstGeom>
        </p:spPr>
        <p:txBody>
          <a:bodyPr wrap="square" lIns="0" tIns="0" rIns="0" bIns="0" rtlCol="0" anchor="t">
            <a:spAutoFit/>
          </a:bodyPr>
          <a:lstStyle/>
          <a:p>
            <a:pPr>
              <a:lnSpc>
                <a:spcPts val="3780"/>
              </a:lnSpc>
            </a:pPr>
            <a:r>
              <a:rPr lang="en-US" sz="3200" spc="36" dirty="0">
                <a:latin typeface="Tex Gyre Termes Bold"/>
              </a:rPr>
              <a:t>Frontend</a:t>
            </a:r>
          </a:p>
        </p:txBody>
      </p:sp>
      <p:sp>
        <p:nvSpPr>
          <p:cNvPr id="39" name="TextBox 16">
            <a:extLst>
              <a:ext uri="{FF2B5EF4-FFF2-40B4-BE49-F238E27FC236}">
                <a16:creationId xmlns:a16="http://schemas.microsoft.com/office/drawing/2014/main" id="{B1FB38A0-6E91-8407-4687-C579E9BF90F4}"/>
              </a:ext>
            </a:extLst>
          </p:cNvPr>
          <p:cNvSpPr txBox="1"/>
          <p:nvPr/>
        </p:nvSpPr>
        <p:spPr>
          <a:xfrm>
            <a:off x="2056730" y="1643566"/>
            <a:ext cx="5487069" cy="857799"/>
          </a:xfrm>
          <a:prstGeom prst="rect">
            <a:avLst/>
          </a:prstGeom>
        </p:spPr>
        <p:txBody>
          <a:bodyPr wrap="square" lIns="0" tIns="0" rIns="0" bIns="0" rtlCol="0" anchor="t">
            <a:spAutoFit/>
          </a:bodyPr>
          <a:lstStyle/>
          <a:p>
            <a:pPr marL="690881" lvl="1" indent="-345440">
              <a:lnSpc>
                <a:spcPts val="3360"/>
              </a:lnSpc>
              <a:buFont typeface="Arial"/>
              <a:buChar char="•"/>
            </a:pPr>
            <a:r>
              <a:rPr lang="en-US" sz="2800" b="1" spc="32" dirty="0" err="1">
                <a:latin typeface="Tex Gyre Termes Bold"/>
              </a:rPr>
              <a:t>Reactjs</a:t>
            </a:r>
            <a:r>
              <a:rPr lang="en-US" sz="2800" b="1" spc="32" dirty="0">
                <a:latin typeface="Tex Gyre Termes Bold"/>
              </a:rPr>
              <a:t>, </a:t>
            </a:r>
            <a:r>
              <a:rPr lang="en-US" sz="2400" b="1" dirty="0"/>
              <a:t>HTML, CSS,  Tailwind</a:t>
            </a:r>
            <a:r>
              <a:rPr lang="en-US" sz="2400" dirty="0"/>
              <a:t>.</a:t>
            </a:r>
          </a:p>
          <a:p>
            <a:pPr marL="690881" lvl="1" indent="-345440">
              <a:lnSpc>
                <a:spcPts val="3360"/>
              </a:lnSpc>
              <a:buFont typeface="Arial"/>
              <a:buChar char="•"/>
            </a:pPr>
            <a:endParaRPr lang="en-US" sz="2800" spc="32" dirty="0">
              <a:latin typeface="Tex Gyre Termes Bold"/>
            </a:endParaRPr>
          </a:p>
        </p:txBody>
      </p:sp>
      <p:sp>
        <p:nvSpPr>
          <p:cNvPr id="40" name="TextBox 16">
            <a:extLst>
              <a:ext uri="{FF2B5EF4-FFF2-40B4-BE49-F238E27FC236}">
                <a16:creationId xmlns:a16="http://schemas.microsoft.com/office/drawing/2014/main" id="{30BEFD59-4787-42D3-46E6-C73A1869D6EE}"/>
              </a:ext>
            </a:extLst>
          </p:cNvPr>
          <p:cNvSpPr txBox="1"/>
          <p:nvPr/>
        </p:nvSpPr>
        <p:spPr>
          <a:xfrm>
            <a:off x="2056731" y="2769002"/>
            <a:ext cx="3979682" cy="1719189"/>
          </a:xfrm>
          <a:prstGeom prst="rect">
            <a:avLst/>
          </a:prstGeom>
        </p:spPr>
        <p:txBody>
          <a:bodyPr lIns="0" tIns="0" rIns="0" bIns="0" rtlCol="0" anchor="t">
            <a:spAutoFit/>
          </a:bodyPr>
          <a:lstStyle/>
          <a:p>
            <a:pPr marL="690881" lvl="1" indent="-345440">
              <a:lnSpc>
                <a:spcPts val="3360"/>
              </a:lnSpc>
              <a:buFont typeface="Arial"/>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Solidity and Ethereum Based Blockchain</a:t>
            </a:r>
          </a:p>
          <a:p>
            <a:pPr marL="690881" lvl="1" indent="-345440">
              <a:lnSpc>
                <a:spcPts val="3360"/>
              </a:lnSpc>
              <a:buFont typeface="Arial"/>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Hardhat</a:t>
            </a:r>
          </a:p>
          <a:p>
            <a:pPr marL="690881" lvl="1" indent="-345440">
              <a:lnSpc>
                <a:spcPts val="3360"/>
              </a:lnSpc>
              <a:buFont typeface="Arial"/>
              <a:buChar char="•"/>
            </a:pP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2" name="TextBox 12">
            <a:extLst>
              <a:ext uri="{FF2B5EF4-FFF2-40B4-BE49-F238E27FC236}">
                <a16:creationId xmlns:a16="http://schemas.microsoft.com/office/drawing/2014/main" id="{5E24E903-895D-6585-B0C4-A968E9FEAB0D}"/>
              </a:ext>
            </a:extLst>
          </p:cNvPr>
          <p:cNvSpPr txBox="1"/>
          <p:nvPr/>
        </p:nvSpPr>
        <p:spPr>
          <a:xfrm>
            <a:off x="1745673" y="2197577"/>
            <a:ext cx="2350235" cy="497205"/>
          </a:xfrm>
          <a:prstGeom prst="rect">
            <a:avLst/>
          </a:prstGeom>
        </p:spPr>
        <p:txBody>
          <a:bodyPr wrap="square" lIns="0" tIns="0" rIns="0" bIns="0" rtlCol="0" anchor="t">
            <a:spAutoFit/>
          </a:bodyPr>
          <a:lstStyle/>
          <a:p>
            <a:pPr>
              <a:lnSpc>
                <a:spcPts val="3780"/>
              </a:lnSpc>
            </a:pPr>
            <a:r>
              <a:rPr lang="en-US" sz="3200" spc="36" dirty="0">
                <a:latin typeface="Tex Gyre Termes Bold"/>
              </a:rPr>
              <a:t>Backend</a:t>
            </a:r>
          </a:p>
        </p:txBody>
      </p:sp>
      <p:sp>
        <p:nvSpPr>
          <p:cNvPr id="46" name="TextBox 12">
            <a:extLst>
              <a:ext uri="{FF2B5EF4-FFF2-40B4-BE49-F238E27FC236}">
                <a16:creationId xmlns:a16="http://schemas.microsoft.com/office/drawing/2014/main" id="{1DBA6CD1-E6F9-1502-3B30-7B56A26739D7}"/>
              </a:ext>
            </a:extLst>
          </p:cNvPr>
          <p:cNvSpPr txBox="1"/>
          <p:nvPr/>
        </p:nvSpPr>
        <p:spPr>
          <a:xfrm>
            <a:off x="1745672" y="4096830"/>
            <a:ext cx="2350235" cy="497205"/>
          </a:xfrm>
          <a:prstGeom prst="rect">
            <a:avLst/>
          </a:prstGeom>
        </p:spPr>
        <p:txBody>
          <a:bodyPr wrap="square" lIns="0" tIns="0" rIns="0" bIns="0" rtlCol="0" anchor="t">
            <a:spAutoFit/>
          </a:bodyPr>
          <a:lstStyle/>
          <a:p>
            <a:pPr>
              <a:lnSpc>
                <a:spcPts val="3780"/>
              </a:lnSpc>
            </a:pPr>
            <a:r>
              <a:rPr lang="en-US" sz="3200" spc="36" dirty="0">
                <a:latin typeface="Tex Gyre Termes Bold"/>
              </a:rPr>
              <a:t>Database</a:t>
            </a:r>
          </a:p>
        </p:txBody>
      </p:sp>
      <p:sp>
        <p:nvSpPr>
          <p:cNvPr id="47" name="TextBox 16">
            <a:extLst>
              <a:ext uri="{FF2B5EF4-FFF2-40B4-BE49-F238E27FC236}">
                <a16:creationId xmlns:a16="http://schemas.microsoft.com/office/drawing/2014/main" id="{E523A554-6681-5AED-8BBC-7318E45F3D55}"/>
              </a:ext>
            </a:extLst>
          </p:cNvPr>
          <p:cNvSpPr txBox="1"/>
          <p:nvPr/>
        </p:nvSpPr>
        <p:spPr>
          <a:xfrm>
            <a:off x="2091262" y="4297872"/>
            <a:ext cx="4859446" cy="2165849"/>
          </a:xfrm>
          <a:prstGeom prst="rect">
            <a:avLst/>
          </a:prstGeom>
        </p:spPr>
        <p:txBody>
          <a:bodyPr wrap="square" lIns="0" tIns="0" rIns="0" bIns="0" rtlCol="0" anchor="t">
            <a:spAutoFit/>
          </a:bodyPr>
          <a:lstStyle/>
          <a:p>
            <a:pPr marL="345441" lvl="1">
              <a:lnSpc>
                <a:spcPts val="3360"/>
              </a:lnSpc>
            </a:pP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690881" lvl="1" indent="-345440">
              <a:lnSpc>
                <a:spcPts val="3360"/>
              </a:lnSpc>
              <a:buFont typeface="Arial"/>
              <a:buChar char="•"/>
            </a:pPr>
            <a:r>
              <a:rPr lang="en-US" sz="2400" b="1" dirty="0">
                <a:solidFill>
                  <a:schemeClr val="tx2"/>
                </a:solidFill>
              </a:rPr>
              <a:t>Web3.Storage,</a:t>
            </a:r>
            <a:r>
              <a:rPr lang="en-US" sz="2400" b="1" dirty="0">
                <a:solidFill>
                  <a:schemeClr val="tx2"/>
                </a:solidFill>
                <a:latin typeface="Times New Roman" panose="02020603050405020304" pitchFamily="18" charset="0"/>
                <a:cs typeface="Times New Roman" panose="02020603050405020304" pitchFamily="18" charset="0"/>
              </a:rPr>
              <a:t>,</a:t>
            </a:r>
            <a:r>
              <a:rPr lang="en-US" sz="2400" b="1" dirty="0">
                <a:solidFill>
                  <a:schemeClr val="tx2"/>
                </a:solidFill>
              </a:rPr>
              <a:t> Inter Planetary File System(IPFS)</a:t>
            </a:r>
          </a:p>
          <a:p>
            <a:pPr marL="690881" lvl="1" indent="-345440">
              <a:lnSpc>
                <a:spcPts val="3360"/>
              </a:lnSpc>
              <a:buFont typeface="Arial"/>
              <a:buChar char="•"/>
            </a:pP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690881" lvl="1" indent="-345440">
              <a:lnSpc>
                <a:spcPts val="3360"/>
              </a:lnSpc>
              <a:buFont typeface="Arial"/>
              <a:buChar char="•"/>
            </a:pPr>
            <a:endParaRPr lang="en-US" sz="2800" spc="32" dirty="0">
              <a:latin typeface="Tex Gyre Termes Bold"/>
            </a:endParaRPr>
          </a:p>
        </p:txBody>
      </p:sp>
      <p:pic>
        <p:nvPicPr>
          <p:cNvPr id="5" name="Picture 4">
            <a:extLst>
              <a:ext uri="{FF2B5EF4-FFF2-40B4-BE49-F238E27FC236}">
                <a16:creationId xmlns:a16="http://schemas.microsoft.com/office/drawing/2014/main" id="{60BAD513-FBDF-E668-4714-D24C4159C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097" y="2794962"/>
            <a:ext cx="2106467" cy="1441287"/>
          </a:xfrm>
          <a:prstGeom prst="rect">
            <a:avLst/>
          </a:prstGeom>
        </p:spPr>
      </p:pic>
      <p:pic>
        <p:nvPicPr>
          <p:cNvPr id="8" name="Picture 7">
            <a:extLst>
              <a:ext uri="{FF2B5EF4-FFF2-40B4-BE49-F238E27FC236}">
                <a16:creationId xmlns:a16="http://schemas.microsoft.com/office/drawing/2014/main" id="{F118ED02-F857-0823-91BB-9F6F45155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6166" y="1054538"/>
            <a:ext cx="2106468" cy="1392213"/>
          </a:xfrm>
          <a:prstGeom prst="rect">
            <a:avLst/>
          </a:prstGeom>
        </p:spPr>
      </p:pic>
      <p:pic>
        <p:nvPicPr>
          <p:cNvPr id="6" name="Picture 5">
            <a:extLst>
              <a:ext uri="{FF2B5EF4-FFF2-40B4-BE49-F238E27FC236}">
                <a16:creationId xmlns:a16="http://schemas.microsoft.com/office/drawing/2014/main" id="{2D8EE88C-0EA3-B30C-E818-733AB3C719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6166" y="2769002"/>
            <a:ext cx="2106468" cy="1467247"/>
          </a:xfrm>
          <a:prstGeom prst="rect">
            <a:avLst/>
          </a:prstGeom>
        </p:spPr>
      </p:pic>
      <p:pic>
        <p:nvPicPr>
          <p:cNvPr id="17" name="Picture 16" descr="A logo on a background of a globe&#10;&#10;Description automatically generated">
            <a:extLst>
              <a:ext uri="{FF2B5EF4-FFF2-40B4-BE49-F238E27FC236}">
                <a16:creationId xmlns:a16="http://schemas.microsoft.com/office/drawing/2014/main" id="{68921A49-4764-B764-1FB9-34D4097D35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5319" y="4516890"/>
            <a:ext cx="2857500" cy="1600200"/>
          </a:xfrm>
          <a:prstGeom prst="rect">
            <a:avLst/>
          </a:prstGeom>
        </p:spPr>
      </p:pic>
    </p:spTree>
    <p:extLst>
      <p:ext uri="{BB962C8B-B14F-4D97-AF65-F5344CB8AC3E}">
        <p14:creationId xmlns:p14="http://schemas.microsoft.com/office/powerpoint/2010/main" val="1144447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D26978-2638-F2EB-4E7A-2DB36A7CA69C}"/>
              </a:ext>
            </a:extLst>
          </p:cNvPr>
          <p:cNvSpPr>
            <a:spLocks noGrp="1"/>
          </p:cNvSpPr>
          <p:nvPr>
            <p:ph idx="1"/>
          </p:nvPr>
        </p:nvSpPr>
        <p:spPr>
          <a:xfrm>
            <a:off x="1327522" y="859390"/>
            <a:ext cx="3217440" cy="5236609"/>
          </a:xfrm>
        </p:spPr>
        <p:txBody>
          <a:bodyPr anchor="t">
            <a:normAutofit/>
          </a:bodyPr>
          <a:lstStyle/>
          <a:p>
            <a:pPr marL="0" indent="0">
              <a:buNone/>
            </a:pPr>
            <a:r>
              <a:rPr lang="en-US" sz="2100" b="1" dirty="0">
                <a:latin typeface="-apple-system"/>
              </a:rPr>
              <a:t>User Dashboard Code </a:t>
            </a:r>
          </a:p>
          <a:p>
            <a:pPr marL="0" indent="0">
              <a:buNone/>
            </a:pPr>
            <a:endParaRPr lang="en-US" dirty="0"/>
          </a:p>
          <a:p>
            <a:endParaRPr lang="en-US" sz="1900" dirty="0">
              <a:latin typeface="-apple-system"/>
            </a:endParaRPr>
          </a:p>
          <a:p>
            <a:pPr marL="0" indent="0">
              <a:buNone/>
            </a:pPr>
            <a:endParaRPr lang="en-US" sz="1800" dirty="0">
              <a:latin typeface="-apple-system"/>
            </a:endParaRPr>
          </a:p>
        </p:txBody>
      </p:sp>
      <p:sp>
        <p:nvSpPr>
          <p:cNvPr id="4" name="Date Placeholder 3">
            <a:extLst>
              <a:ext uri="{FF2B5EF4-FFF2-40B4-BE49-F238E27FC236}">
                <a16:creationId xmlns:a16="http://schemas.microsoft.com/office/drawing/2014/main" id="{AE875B87-4817-E509-307A-D5C907F398F0}"/>
              </a:ext>
            </a:extLst>
          </p:cNvPr>
          <p:cNvSpPr>
            <a:spLocks noGrp="1"/>
          </p:cNvSpPr>
          <p:nvPr>
            <p:ph type="dt" sz="half" idx="10"/>
          </p:nvPr>
        </p:nvSpPr>
        <p:spPr>
          <a:xfrm>
            <a:off x="9732656" y="5947823"/>
            <a:ext cx="1143000" cy="365125"/>
          </a:xfrm>
        </p:spPr>
        <p:txBody>
          <a:bodyPr>
            <a:normAutofit/>
          </a:bodyPr>
          <a:lstStyle/>
          <a:p>
            <a:pPr>
              <a:spcAft>
                <a:spcPts val="600"/>
              </a:spcAft>
            </a:pPr>
            <a:fld id="{1CA78CE4-6150-4A05-8510-333D16B96889}" type="datetime1">
              <a:rPr lang="en-US" smtClean="0"/>
              <a:pPr>
                <a:spcAft>
                  <a:spcPts val="600"/>
                </a:spcAft>
              </a:pPr>
              <a:t>11/2/2023</a:t>
            </a:fld>
            <a:endParaRPr lang="en-US"/>
          </a:p>
        </p:txBody>
      </p:sp>
      <p:sp>
        <p:nvSpPr>
          <p:cNvPr id="5" name="Slide Number Placeholder 4">
            <a:extLst>
              <a:ext uri="{FF2B5EF4-FFF2-40B4-BE49-F238E27FC236}">
                <a16:creationId xmlns:a16="http://schemas.microsoft.com/office/drawing/2014/main" id="{A3C06B53-0389-5F12-257E-92C31C20EE17}"/>
              </a:ext>
            </a:extLst>
          </p:cNvPr>
          <p:cNvSpPr>
            <a:spLocks noGrp="1"/>
          </p:cNvSpPr>
          <p:nvPr>
            <p:ph type="sldNum" sz="quarter" idx="12"/>
          </p:nvPr>
        </p:nvSpPr>
        <p:spPr>
          <a:xfrm>
            <a:off x="10951856" y="5931679"/>
            <a:ext cx="551167" cy="365125"/>
          </a:xfrm>
        </p:spPr>
        <p:txBody>
          <a:bodyPr>
            <a:normAutofit/>
          </a:bodyPr>
          <a:lstStyle/>
          <a:p>
            <a:pPr>
              <a:spcAft>
                <a:spcPts val="600"/>
              </a:spcAft>
            </a:pPr>
            <a:fld id="{D57F1E4F-1CFF-5643-939E-217C01CDF565}" type="slidenum">
              <a:rPr lang="en-US" smtClean="0"/>
              <a:pPr>
                <a:spcAft>
                  <a:spcPts val="600"/>
                </a:spcAft>
              </a:pPr>
              <a:t>13</a:t>
            </a:fld>
            <a:endParaRPr lang="en-US" dirty="0"/>
          </a:p>
        </p:txBody>
      </p:sp>
      <p:sp>
        <p:nvSpPr>
          <p:cNvPr id="9" name="Title 4">
            <a:extLst>
              <a:ext uri="{FF2B5EF4-FFF2-40B4-BE49-F238E27FC236}">
                <a16:creationId xmlns:a16="http://schemas.microsoft.com/office/drawing/2014/main" id="{169BA713-671B-6AC8-D0C0-1098F82F4C11}"/>
              </a:ext>
            </a:extLst>
          </p:cNvPr>
          <p:cNvSpPr txBox="1">
            <a:spLocks/>
          </p:cNvSpPr>
          <p:nvPr/>
        </p:nvSpPr>
        <p:spPr>
          <a:xfrm>
            <a:off x="3304997" y="152400"/>
            <a:ext cx="5582005" cy="1051438"/>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accent1">
                    <a:lumMod val="75000"/>
                  </a:schemeClr>
                </a:solidFill>
              </a:rPr>
              <a:t>Developed solution</a:t>
            </a:r>
          </a:p>
          <a:p>
            <a:endParaRPr lang="en-US" dirty="0">
              <a:solidFill>
                <a:schemeClr val="accent1">
                  <a:lumMod val="75000"/>
                </a:schemeClr>
              </a:solidFill>
            </a:endParaRPr>
          </a:p>
        </p:txBody>
      </p:sp>
      <p:sp>
        <p:nvSpPr>
          <p:cNvPr id="26" name="Rectangle 25">
            <a:extLst>
              <a:ext uri="{FF2B5EF4-FFF2-40B4-BE49-F238E27FC236}">
                <a16:creationId xmlns:a16="http://schemas.microsoft.com/office/drawing/2014/main" id="{1B7A4C25-6615-DDFB-684A-00FA3D4ADA27}"/>
              </a:ext>
            </a:extLst>
          </p:cNvPr>
          <p:cNvSpPr/>
          <p:nvPr/>
        </p:nvSpPr>
        <p:spPr>
          <a:xfrm>
            <a:off x="304897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mbria"/>
                <a:ea typeface="+mn-ea"/>
                <a:cs typeface="+mn-cs"/>
              </a:defRPr>
            </a:lvl1pPr>
            <a:lvl2pPr marL="457200" algn="l" defTabSz="914400" rtl="0" eaLnBrk="1" latinLnBrk="0" hangingPunct="1">
              <a:defRPr sz="1800" kern="1200">
                <a:solidFill>
                  <a:srgbClr val="FFFFFF"/>
                </a:solidFill>
                <a:latin typeface="Cambria"/>
                <a:ea typeface="+mn-ea"/>
                <a:cs typeface="+mn-cs"/>
              </a:defRPr>
            </a:lvl2pPr>
            <a:lvl3pPr marL="914400" algn="l" defTabSz="914400" rtl="0" eaLnBrk="1" latinLnBrk="0" hangingPunct="1">
              <a:defRPr sz="1800" kern="1200">
                <a:solidFill>
                  <a:srgbClr val="FFFFFF"/>
                </a:solidFill>
                <a:latin typeface="Cambria"/>
                <a:ea typeface="+mn-ea"/>
                <a:cs typeface="+mn-cs"/>
              </a:defRPr>
            </a:lvl3pPr>
            <a:lvl4pPr marL="1371600" algn="l" defTabSz="914400" rtl="0" eaLnBrk="1" latinLnBrk="0" hangingPunct="1">
              <a:defRPr sz="1800" kern="1200">
                <a:solidFill>
                  <a:srgbClr val="FFFFFF"/>
                </a:solidFill>
                <a:latin typeface="Cambria"/>
                <a:ea typeface="+mn-ea"/>
                <a:cs typeface="+mn-cs"/>
              </a:defRPr>
            </a:lvl4pPr>
            <a:lvl5pPr marL="1828800" algn="l" defTabSz="914400" rtl="0" eaLnBrk="1" latinLnBrk="0" hangingPunct="1">
              <a:defRPr sz="1800" kern="1200">
                <a:solidFill>
                  <a:srgbClr val="FFFFFF"/>
                </a:solidFill>
                <a:latin typeface="Cambria"/>
                <a:ea typeface="+mn-ea"/>
                <a:cs typeface="+mn-cs"/>
              </a:defRPr>
            </a:lvl5pPr>
            <a:lvl6pPr marL="2286000" algn="l" defTabSz="914400" rtl="0" eaLnBrk="1" latinLnBrk="0" hangingPunct="1">
              <a:defRPr sz="1800" kern="1200">
                <a:solidFill>
                  <a:srgbClr val="FFFFFF"/>
                </a:solidFill>
                <a:latin typeface="Cambria"/>
                <a:ea typeface="+mn-ea"/>
                <a:cs typeface="+mn-cs"/>
              </a:defRPr>
            </a:lvl6pPr>
            <a:lvl7pPr marL="2743200" algn="l" defTabSz="914400" rtl="0" eaLnBrk="1" latinLnBrk="0" hangingPunct="1">
              <a:defRPr sz="1800" kern="1200">
                <a:solidFill>
                  <a:srgbClr val="FFFFFF"/>
                </a:solidFill>
                <a:latin typeface="Cambria"/>
                <a:ea typeface="+mn-ea"/>
                <a:cs typeface="+mn-cs"/>
              </a:defRPr>
            </a:lvl7pPr>
            <a:lvl8pPr marL="3200400" algn="l" defTabSz="914400" rtl="0" eaLnBrk="1" latinLnBrk="0" hangingPunct="1">
              <a:defRPr sz="1800" kern="1200">
                <a:solidFill>
                  <a:srgbClr val="FFFFFF"/>
                </a:solidFill>
                <a:latin typeface="Cambria"/>
                <a:ea typeface="+mn-ea"/>
                <a:cs typeface="+mn-cs"/>
              </a:defRPr>
            </a:lvl8pPr>
            <a:lvl9pPr marL="3657600" algn="l" defTabSz="914400" rtl="0" eaLnBrk="1" latinLnBrk="0" hangingPunct="1">
              <a:defRPr sz="1800" kern="1200">
                <a:solidFill>
                  <a:srgbClr val="FFFFFF"/>
                </a:solidFill>
                <a:latin typeface="Cambria"/>
                <a:ea typeface="+mn-ea"/>
                <a:cs typeface="+mn-cs"/>
              </a:defRPr>
            </a:lvl9pPr>
          </a:lstStyle>
          <a:p>
            <a:pPr>
              <a:spcAft>
                <a:spcPts val="600"/>
              </a:spcAft>
            </a:pPr>
            <a:r>
              <a:rPr lang="en-US" sz="1800" b="1" dirty="0">
                <a:solidFill>
                  <a:schemeClr val="tx1"/>
                </a:solidFill>
              </a:rPr>
              <a:t>IT20015244</a:t>
            </a:r>
            <a:r>
              <a:rPr lang="en-US" sz="1800" dirty="0">
                <a:solidFill>
                  <a:schemeClr val="tx1"/>
                </a:solidFill>
              </a:rPr>
              <a:t>  |   </a:t>
            </a:r>
            <a:r>
              <a:rPr lang="en-US" dirty="0" err="1">
                <a:solidFill>
                  <a:schemeClr val="tx1"/>
                </a:solidFill>
              </a:rPr>
              <a:t>Wijesinghe</a:t>
            </a:r>
            <a:r>
              <a:rPr lang="en-US" dirty="0">
                <a:solidFill>
                  <a:schemeClr val="tx1"/>
                </a:solidFill>
              </a:rPr>
              <a:t> R.M.U.S </a:t>
            </a:r>
            <a:r>
              <a:rPr lang="en-US" sz="1800" dirty="0">
                <a:solidFill>
                  <a:schemeClr val="tx1"/>
                </a:solidFill>
              </a:rPr>
              <a:t>|   </a:t>
            </a:r>
            <a:r>
              <a:rPr lang="en-US" sz="1800" b="0" dirty="0">
                <a:solidFill>
                  <a:schemeClr val="tx1"/>
                </a:solidFill>
              </a:rPr>
              <a:t>TMP-23-103</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199" y="1371600"/>
            <a:ext cx="9378099" cy="4692072"/>
          </a:xfrm>
          <a:prstGeom prst="rect">
            <a:avLst/>
          </a:prstGeom>
        </p:spPr>
      </p:pic>
    </p:spTree>
    <p:extLst>
      <p:ext uri="{BB962C8B-B14F-4D97-AF65-F5344CB8AC3E}">
        <p14:creationId xmlns:p14="http://schemas.microsoft.com/office/powerpoint/2010/main" val="1812096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D26978-2638-F2EB-4E7A-2DB36A7CA69C}"/>
              </a:ext>
            </a:extLst>
          </p:cNvPr>
          <p:cNvSpPr>
            <a:spLocks noGrp="1"/>
          </p:cNvSpPr>
          <p:nvPr>
            <p:ph idx="1"/>
          </p:nvPr>
        </p:nvSpPr>
        <p:spPr>
          <a:xfrm>
            <a:off x="1327522" y="859390"/>
            <a:ext cx="3217440" cy="5236609"/>
          </a:xfrm>
        </p:spPr>
        <p:txBody>
          <a:bodyPr anchor="t">
            <a:normAutofit/>
          </a:bodyPr>
          <a:lstStyle/>
          <a:p>
            <a:pPr marL="0" indent="0">
              <a:buNone/>
            </a:pPr>
            <a:r>
              <a:rPr lang="en-US" sz="2100" b="1" dirty="0">
                <a:latin typeface="-apple-system"/>
              </a:rPr>
              <a:t>Hospital Dashboard Code</a:t>
            </a:r>
          </a:p>
          <a:p>
            <a:pPr marL="0" indent="0">
              <a:buNone/>
            </a:pPr>
            <a:endParaRPr lang="en-US" dirty="0"/>
          </a:p>
          <a:p>
            <a:endParaRPr lang="en-US" sz="1900" dirty="0">
              <a:latin typeface="-apple-system"/>
            </a:endParaRPr>
          </a:p>
          <a:p>
            <a:pPr marL="0" indent="0">
              <a:buNone/>
            </a:pPr>
            <a:endParaRPr lang="en-US" sz="1800" dirty="0">
              <a:latin typeface="-apple-system"/>
            </a:endParaRPr>
          </a:p>
        </p:txBody>
      </p:sp>
      <p:sp>
        <p:nvSpPr>
          <p:cNvPr id="4" name="Date Placeholder 3">
            <a:extLst>
              <a:ext uri="{FF2B5EF4-FFF2-40B4-BE49-F238E27FC236}">
                <a16:creationId xmlns:a16="http://schemas.microsoft.com/office/drawing/2014/main" id="{AE875B87-4817-E509-307A-D5C907F398F0}"/>
              </a:ext>
            </a:extLst>
          </p:cNvPr>
          <p:cNvSpPr>
            <a:spLocks noGrp="1"/>
          </p:cNvSpPr>
          <p:nvPr>
            <p:ph type="dt" sz="half" idx="10"/>
          </p:nvPr>
        </p:nvSpPr>
        <p:spPr>
          <a:xfrm>
            <a:off x="9732656" y="5947823"/>
            <a:ext cx="1143000" cy="365125"/>
          </a:xfrm>
        </p:spPr>
        <p:txBody>
          <a:bodyPr>
            <a:normAutofit/>
          </a:bodyPr>
          <a:lstStyle/>
          <a:p>
            <a:pPr>
              <a:spcAft>
                <a:spcPts val="600"/>
              </a:spcAft>
            </a:pPr>
            <a:fld id="{1CA78CE4-6150-4A05-8510-333D16B96889}" type="datetime1">
              <a:rPr lang="en-US" smtClean="0"/>
              <a:pPr>
                <a:spcAft>
                  <a:spcPts val="600"/>
                </a:spcAft>
              </a:pPr>
              <a:t>11/2/2023</a:t>
            </a:fld>
            <a:endParaRPr lang="en-US"/>
          </a:p>
        </p:txBody>
      </p:sp>
      <p:sp>
        <p:nvSpPr>
          <p:cNvPr id="5" name="Slide Number Placeholder 4">
            <a:extLst>
              <a:ext uri="{FF2B5EF4-FFF2-40B4-BE49-F238E27FC236}">
                <a16:creationId xmlns:a16="http://schemas.microsoft.com/office/drawing/2014/main" id="{A3C06B53-0389-5F12-257E-92C31C20EE17}"/>
              </a:ext>
            </a:extLst>
          </p:cNvPr>
          <p:cNvSpPr>
            <a:spLocks noGrp="1"/>
          </p:cNvSpPr>
          <p:nvPr>
            <p:ph type="sldNum" sz="quarter" idx="12"/>
          </p:nvPr>
        </p:nvSpPr>
        <p:spPr>
          <a:xfrm>
            <a:off x="10951856" y="5931679"/>
            <a:ext cx="551167" cy="365125"/>
          </a:xfrm>
        </p:spPr>
        <p:txBody>
          <a:bodyPr>
            <a:normAutofit/>
          </a:bodyPr>
          <a:lstStyle/>
          <a:p>
            <a:pPr>
              <a:spcAft>
                <a:spcPts val="600"/>
              </a:spcAft>
            </a:pPr>
            <a:fld id="{D57F1E4F-1CFF-5643-939E-217C01CDF565}" type="slidenum">
              <a:rPr lang="en-US" smtClean="0"/>
              <a:pPr>
                <a:spcAft>
                  <a:spcPts val="600"/>
                </a:spcAft>
              </a:pPr>
              <a:t>14</a:t>
            </a:fld>
            <a:endParaRPr lang="en-US" dirty="0"/>
          </a:p>
        </p:txBody>
      </p:sp>
      <p:sp>
        <p:nvSpPr>
          <p:cNvPr id="9" name="Title 4">
            <a:extLst>
              <a:ext uri="{FF2B5EF4-FFF2-40B4-BE49-F238E27FC236}">
                <a16:creationId xmlns:a16="http://schemas.microsoft.com/office/drawing/2014/main" id="{169BA713-671B-6AC8-D0C0-1098F82F4C11}"/>
              </a:ext>
            </a:extLst>
          </p:cNvPr>
          <p:cNvSpPr txBox="1">
            <a:spLocks/>
          </p:cNvSpPr>
          <p:nvPr/>
        </p:nvSpPr>
        <p:spPr>
          <a:xfrm>
            <a:off x="2819400" y="260935"/>
            <a:ext cx="6553200" cy="831864"/>
          </a:xfrm>
          <a:prstGeom prst="rect">
            <a:avLst/>
          </a:prstGeom>
          <a:effectLst/>
        </p:spPr>
        <p:txBody>
          <a:bodyPr vert="horz" lIns="91440" tIns="45720" rIns="91440" bIns="45720" rtlCol="0" anchor="ctr">
            <a:normAutofit fontScale="70000" lnSpcReduction="2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accent1">
                    <a:lumMod val="75000"/>
                  </a:schemeClr>
                </a:solidFill>
              </a:rPr>
              <a:t>Developed solution</a:t>
            </a:r>
          </a:p>
          <a:p>
            <a:r>
              <a:rPr lang="en-US" dirty="0">
                <a:solidFill>
                  <a:schemeClr val="accent1">
                    <a:lumMod val="75000"/>
                  </a:schemeClr>
                </a:solidFill>
              </a:rPr>
              <a:t> cont.</a:t>
            </a:r>
          </a:p>
        </p:txBody>
      </p:sp>
      <p:sp>
        <p:nvSpPr>
          <p:cNvPr id="26" name="Rectangle 25">
            <a:extLst>
              <a:ext uri="{FF2B5EF4-FFF2-40B4-BE49-F238E27FC236}">
                <a16:creationId xmlns:a16="http://schemas.microsoft.com/office/drawing/2014/main" id="{1B7A4C25-6615-DDFB-684A-00FA3D4ADA27}"/>
              </a:ext>
            </a:extLst>
          </p:cNvPr>
          <p:cNvSpPr/>
          <p:nvPr/>
        </p:nvSpPr>
        <p:spPr>
          <a:xfrm>
            <a:off x="304897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mbria"/>
                <a:ea typeface="+mn-ea"/>
                <a:cs typeface="+mn-cs"/>
              </a:defRPr>
            </a:lvl1pPr>
            <a:lvl2pPr marL="457200" algn="l" defTabSz="914400" rtl="0" eaLnBrk="1" latinLnBrk="0" hangingPunct="1">
              <a:defRPr sz="1800" kern="1200">
                <a:solidFill>
                  <a:srgbClr val="FFFFFF"/>
                </a:solidFill>
                <a:latin typeface="Cambria"/>
                <a:ea typeface="+mn-ea"/>
                <a:cs typeface="+mn-cs"/>
              </a:defRPr>
            </a:lvl2pPr>
            <a:lvl3pPr marL="914400" algn="l" defTabSz="914400" rtl="0" eaLnBrk="1" latinLnBrk="0" hangingPunct="1">
              <a:defRPr sz="1800" kern="1200">
                <a:solidFill>
                  <a:srgbClr val="FFFFFF"/>
                </a:solidFill>
                <a:latin typeface="Cambria"/>
                <a:ea typeface="+mn-ea"/>
                <a:cs typeface="+mn-cs"/>
              </a:defRPr>
            </a:lvl3pPr>
            <a:lvl4pPr marL="1371600" algn="l" defTabSz="914400" rtl="0" eaLnBrk="1" latinLnBrk="0" hangingPunct="1">
              <a:defRPr sz="1800" kern="1200">
                <a:solidFill>
                  <a:srgbClr val="FFFFFF"/>
                </a:solidFill>
                <a:latin typeface="Cambria"/>
                <a:ea typeface="+mn-ea"/>
                <a:cs typeface="+mn-cs"/>
              </a:defRPr>
            </a:lvl4pPr>
            <a:lvl5pPr marL="1828800" algn="l" defTabSz="914400" rtl="0" eaLnBrk="1" latinLnBrk="0" hangingPunct="1">
              <a:defRPr sz="1800" kern="1200">
                <a:solidFill>
                  <a:srgbClr val="FFFFFF"/>
                </a:solidFill>
                <a:latin typeface="Cambria"/>
                <a:ea typeface="+mn-ea"/>
                <a:cs typeface="+mn-cs"/>
              </a:defRPr>
            </a:lvl5pPr>
            <a:lvl6pPr marL="2286000" algn="l" defTabSz="914400" rtl="0" eaLnBrk="1" latinLnBrk="0" hangingPunct="1">
              <a:defRPr sz="1800" kern="1200">
                <a:solidFill>
                  <a:srgbClr val="FFFFFF"/>
                </a:solidFill>
                <a:latin typeface="Cambria"/>
                <a:ea typeface="+mn-ea"/>
                <a:cs typeface="+mn-cs"/>
              </a:defRPr>
            </a:lvl6pPr>
            <a:lvl7pPr marL="2743200" algn="l" defTabSz="914400" rtl="0" eaLnBrk="1" latinLnBrk="0" hangingPunct="1">
              <a:defRPr sz="1800" kern="1200">
                <a:solidFill>
                  <a:srgbClr val="FFFFFF"/>
                </a:solidFill>
                <a:latin typeface="Cambria"/>
                <a:ea typeface="+mn-ea"/>
                <a:cs typeface="+mn-cs"/>
              </a:defRPr>
            </a:lvl7pPr>
            <a:lvl8pPr marL="3200400" algn="l" defTabSz="914400" rtl="0" eaLnBrk="1" latinLnBrk="0" hangingPunct="1">
              <a:defRPr sz="1800" kern="1200">
                <a:solidFill>
                  <a:srgbClr val="FFFFFF"/>
                </a:solidFill>
                <a:latin typeface="Cambria"/>
                <a:ea typeface="+mn-ea"/>
                <a:cs typeface="+mn-cs"/>
              </a:defRPr>
            </a:lvl8pPr>
            <a:lvl9pPr marL="3657600" algn="l" defTabSz="914400" rtl="0" eaLnBrk="1" latinLnBrk="0" hangingPunct="1">
              <a:defRPr sz="1800" kern="1200">
                <a:solidFill>
                  <a:srgbClr val="FFFFFF"/>
                </a:solidFill>
                <a:latin typeface="Cambria"/>
                <a:ea typeface="+mn-ea"/>
                <a:cs typeface="+mn-cs"/>
              </a:defRPr>
            </a:lvl9pPr>
          </a:lstStyle>
          <a:p>
            <a:pPr>
              <a:spcAft>
                <a:spcPts val="600"/>
              </a:spcAft>
            </a:pPr>
            <a:r>
              <a:rPr lang="en-US" sz="1800" b="1" dirty="0">
                <a:solidFill>
                  <a:schemeClr val="tx1"/>
                </a:solidFill>
              </a:rPr>
              <a:t>IT20015244</a:t>
            </a:r>
            <a:r>
              <a:rPr lang="en-US" sz="1800" dirty="0">
                <a:solidFill>
                  <a:schemeClr val="tx1"/>
                </a:solidFill>
              </a:rPr>
              <a:t>  |   </a:t>
            </a:r>
            <a:r>
              <a:rPr lang="en-US" dirty="0" err="1">
                <a:solidFill>
                  <a:schemeClr val="tx1"/>
                </a:solidFill>
              </a:rPr>
              <a:t>Wijesinghe</a:t>
            </a:r>
            <a:r>
              <a:rPr lang="en-US" dirty="0">
                <a:solidFill>
                  <a:schemeClr val="tx1"/>
                </a:solidFill>
              </a:rPr>
              <a:t> R.M.U.S </a:t>
            </a:r>
            <a:r>
              <a:rPr lang="en-US" sz="1800" dirty="0">
                <a:solidFill>
                  <a:schemeClr val="tx1"/>
                </a:solidFill>
              </a:rPr>
              <a:t>|   </a:t>
            </a:r>
            <a:r>
              <a:rPr lang="en-US" sz="1800" b="0" dirty="0">
                <a:solidFill>
                  <a:schemeClr val="tx1"/>
                </a:solidFill>
              </a:rPr>
              <a:t>TMP-23-103</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326208"/>
            <a:ext cx="9829800" cy="4605471"/>
          </a:xfrm>
          <a:prstGeom prst="rect">
            <a:avLst/>
          </a:prstGeom>
        </p:spPr>
      </p:pic>
    </p:spTree>
    <p:extLst>
      <p:ext uri="{BB962C8B-B14F-4D97-AF65-F5344CB8AC3E}">
        <p14:creationId xmlns:p14="http://schemas.microsoft.com/office/powerpoint/2010/main" val="317902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D26978-2638-F2EB-4E7A-2DB36A7CA69C}"/>
              </a:ext>
            </a:extLst>
          </p:cNvPr>
          <p:cNvSpPr>
            <a:spLocks noGrp="1"/>
          </p:cNvSpPr>
          <p:nvPr>
            <p:ph idx="1"/>
          </p:nvPr>
        </p:nvSpPr>
        <p:spPr>
          <a:xfrm>
            <a:off x="1327522" y="859390"/>
            <a:ext cx="3217440" cy="5236609"/>
          </a:xfrm>
        </p:spPr>
        <p:txBody>
          <a:bodyPr anchor="t">
            <a:normAutofit/>
          </a:bodyPr>
          <a:lstStyle/>
          <a:p>
            <a:pPr marL="0" indent="0">
              <a:buNone/>
            </a:pPr>
            <a:r>
              <a:rPr lang="en-US" sz="2100" b="1" dirty="0">
                <a:latin typeface="-apple-system"/>
              </a:rPr>
              <a:t>Smart Contract code  </a:t>
            </a:r>
          </a:p>
          <a:p>
            <a:pPr marL="0" indent="0">
              <a:buNone/>
            </a:pPr>
            <a:endParaRPr lang="en-US" sz="1900" dirty="0">
              <a:latin typeface="-apple-system"/>
            </a:endParaRPr>
          </a:p>
          <a:p>
            <a:pPr marL="0" indent="0">
              <a:buNone/>
            </a:pPr>
            <a:endParaRPr lang="en-US" sz="1800" dirty="0">
              <a:latin typeface="-apple-system"/>
            </a:endParaRPr>
          </a:p>
        </p:txBody>
      </p:sp>
      <p:sp>
        <p:nvSpPr>
          <p:cNvPr id="4" name="Date Placeholder 3">
            <a:extLst>
              <a:ext uri="{FF2B5EF4-FFF2-40B4-BE49-F238E27FC236}">
                <a16:creationId xmlns:a16="http://schemas.microsoft.com/office/drawing/2014/main" id="{AE875B87-4817-E509-307A-D5C907F398F0}"/>
              </a:ext>
            </a:extLst>
          </p:cNvPr>
          <p:cNvSpPr>
            <a:spLocks noGrp="1"/>
          </p:cNvSpPr>
          <p:nvPr>
            <p:ph type="dt" sz="half" idx="10"/>
          </p:nvPr>
        </p:nvSpPr>
        <p:spPr>
          <a:xfrm>
            <a:off x="9732656" y="5947823"/>
            <a:ext cx="1143000" cy="365125"/>
          </a:xfrm>
        </p:spPr>
        <p:txBody>
          <a:bodyPr>
            <a:normAutofit/>
          </a:bodyPr>
          <a:lstStyle/>
          <a:p>
            <a:pPr>
              <a:spcAft>
                <a:spcPts val="600"/>
              </a:spcAft>
            </a:pPr>
            <a:fld id="{1CA78CE4-6150-4A05-8510-333D16B96889}" type="datetime1">
              <a:rPr lang="en-US" smtClean="0"/>
              <a:pPr>
                <a:spcAft>
                  <a:spcPts val="600"/>
                </a:spcAft>
              </a:pPr>
              <a:t>11/2/2023</a:t>
            </a:fld>
            <a:endParaRPr lang="en-US"/>
          </a:p>
        </p:txBody>
      </p:sp>
      <p:sp>
        <p:nvSpPr>
          <p:cNvPr id="5" name="Slide Number Placeholder 4">
            <a:extLst>
              <a:ext uri="{FF2B5EF4-FFF2-40B4-BE49-F238E27FC236}">
                <a16:creationId xmlns:a16="http://schemas.microsoft.com/office/drawing/2014/main" id="{A3C06B53-0389-5F12-257E-92C31C20EE17}"/>
              </a:ext>
            </a:extLst>
          </p:cNvPr>
          <p:cNvSpPr>
            <a:spLocks noGrp="1"/>
          </p:cNvSpPr>
          <p:nvPr>
            <p:ph type="sldNum" sz="quarter" idx="12"/>
          </p:nvPr>
        </p:nvSpPr>
        <p:spPr>
          <a:xfrm>
            <a:off x="10951856" y="5931679"/>
            <a:ext cx="551167" cy="365125"/>
          </a:xfrm>
        </p:spPr>
        <p:txBody>
          <a:bodyPr>
            <a:normAutofit/>
          </a:bodyPr>
          <a:lstStyle/>
          <a:p>
            <a:pPr>
              <a:spcAft>
                <a:spcPts val="600"/>
              </a:spcAft>
            </a:pPr>
            <a:fld id="{D57F1E4F-1CFF-5643-939E-217C01CDF565}" type="slidenum">
              <a:rPr lang="en-US" smtClean="0"/>
              <a:pPr>
                <a:spcAft>
                  <a:spcPts val="600"/>
                </a:spcAft>
              </a:pPr>
              <a:t>15</a:t>
            </a:fld>
            <a:endParaRPr lang="en-US" dirty="0"/>
          </a:p>
        </p:txBody>
      </p:sp>
      <p:sp>
        <p:nvSpPr>
          <p:cNvPr id="9" name="Title 4">
            <a:extLst>
              <a:ext uri="{FF2B5EF4-FFF2-40B4-BE49-F238E27FC236}">
                <a16:creationId xmlns:a16="http://schemas.microsoft.com/office/drawing/2014/main" id="{169BA713-671B-6AC8-D0C0-1098F82F4C11}"/>
              </a:ext>
            </a:extLst>
          </p:cNvPr>
          <p:cNvSpPr txBox="1">
            <a:spLocks/>
          </p:cNvSpPr>
          <p:nvPr/>
        </p:nvSpPr>
        <p:spPr>
          <a:xfrm>
            <a:off x="3657600" y="393700"/>
            <a:ext cx="5886805" cy="679464"/>
          </a:xfrm>
          <a:prstGeom prst="rect">
            <a:avLst/>
          </a:prstGeom>
          <a:effectLst/>
        </p:spPr>
        <p:txBody>
          <a:bodyPr vert="horz" lIns="91440" tIns="45720" rIns="91440" bIns="45720" rtlCol="0" anchor="ctr">
            <a:normAutofit lnSpcReduction="1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accent1">
                    <a:lumMod val="75000"/>
                  </a:schemeClr>
                </a:solidFill>
              </a:rPr>
              <a:t>Developed solution</a:t>
            </a:r>
          </a:p>
          <a:p>
            <a:endParaRPr lang="en-US" dirty="0">
              <a:solidFill>
                <a:schemeClr val="accent1">
                  <a:lumMod val="75000"/>
                </a:schemeClr>
              </a:solidFill>
            </a:endParaRPr>
          </a:p>
        </p:txBody>
      </p:sp>
      <p:sp>
        <p:nvSpPr>
          <p:cNvPr id="26" name="Rectangle 25">
            <a:extLst>
              <a:ext uri="{FF2B5EF4-FFF2-40B4-BE49-F238E27FC236}">
                <a16:creationId xmlns:a16="http://schemas.microsoft.com/office/drawing/2014/main" id="{1B7A4C25-6615-DDFB-684A-00FA3D4ADA27}"/>
              </a:ext>
            </a:extLst>
          </p:cNvPr>
          <p:cNvSpPr/>
          <p:nvPr/>
        </p:nvSpPr>
        <p:spPr>
          <a:xfrm>
            <a:off x="304897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mbria"/>
                <a:ea typeface="+mn-ea"/>
                <a:cs typeface="+mn-cs"/>
              </a:defRPr>
            </a:lvl1pPr>
            <a:lvl2pPr marL="457200" algn="l" defTabSz="914400" rtl="0" eaLnBrk="1" latinLnBrk="0" hangingPunct="1">
              <a:defRPr sz="1800" kern="1200">
                <a:solidFill>
                  <a:srgbClr val="FFFFFF"/>
                </a:solidFill>
                <a:latin typeface="Cambria"/>
                <a:ea typeface="+mn-ea"/>
                <a:cs typeface="+mn-cs"/>
              </a:defRPr>
            </a:lvl2pPr>
            <a:lvl3pPr marL="914400" algn="l" defTabSz="914400" rtl="0" eaLnBrk="1" latinLnBrk="0" hangingPunct="1">
              <a:defRPr sz="1800" kern="1200">
                <a:solidFill>
                  <a:srgbClr val="FFFFFF"/>
                </a:solidFill>
                <a:latin typeface="Cambria"/>
                <a:ea typeface="+mn-ea"/>
                <a:cs typeface="+mn-cs"/>
              </a:defRPr>
            </a:lvl3pPr>
            <a:lvl4pPr marL="1371600" algn="l" defTabSz="914400" rtl="0" eaLnBrk="1" latinLnBrk="0" hangingPunct="1">
              <a:defRPr sz="1800" kern="1200">
                <a:solidFill>
                  <a:srgbClr val="FFFFFF"/>
                </a:solidFill>
                <a:latin typeface="Cambria"/>
                <a:ea typeface="+mn-ea"/>
                <a:cs typeface="+mn-cs"/>
              </a:defRPr>
            </a:lvl4pPr>
            <a:lvl5pPr marL="1828800" algn="l" defTabSz="914400" rtl="0" eaLnBrk="1" latinLnBrk="0" hangingPunct="1">
              <a:defRPr sz="1800" kern="1200">
                <a:solidFill>
                  <a:srgbClr val="FFFFFF"/>
                </a:solidFill>
                <a:latin typeface="Cambria"/>
                <a:ea typeface="+mn-ea"/>
                <a:cs typeface="+mn-cs"/>
              </a:defRPr>
            </a:lvl5pPr>
            <a:lvl6pPr marL="2286000" algn="l" defTabSz="914400" rtl="0" eaLnBrk="1" latinLnBrk="0" hangingPunct="1">
              <a:defRPr sz="1800" kern="1200">
                <a:solidFill>
                  <a:srgbClr val="FFFFFF"/>
                </a:solidFill>
                <a:latin typeface="Cambria"/>
                <a:ea typeface="+mn-ea"/>
                <a:cs typeface="+mn-cs"/>
              </a:defRPr>
            </a:lvl6pPr>
            <a:lvl7pPr marL="2743200" algn="l" defTabSz="914400" rtl="0" eaLnBrk="1" latinLnBrk="0" hangingPunct="1">
              <a:defRPr sz="1800" kern="1200">
                <a:solidFill>
                  <a:srgbClr val="FFFFFF"/>
                </a:solidFill>
                <a:latin typeface="Cambria"/>
                <a:ea typeface="+mn-ea"/>
                <a:cs typeface="+mn-cs"/>
              </a:defRPr>
            </a:lvl7pPr>
            <a:lvl8pPr marL="3200400" algn="l" defTabSz="914400" rtl="0" eaLnBrk="1" latinLnBrk="0" hangingPunct="1">
              <a:defRPr sz="1800" kern="1200">
                <a:solidFill>
                  <a:srgbClr val="FFFFFF"/>
                </a:solidFill>
                <a:latin typeface="Cambria"/>
                <a:ea typeface="+mn-ea"/>
                <a:cs typeface="+mn-cs"/>
              </a:defRPr>
            </a:lvl8pPr>
            <a:lvl9pPr marL="3657600" algn="l" defTabSz="914400" rtl="0" eaLnBrk="1" latinLnBrk="0" hangingPunct="1">
              <a:defRPr sz="1800" kern="1200">
                <a:solidFill>
                  <a:srgbClr val="FFFFFF"/>
                </a:solidFill>
                <a:latin typeface="Cambria"/>
                <a:ea typeface="+mn-ea"/>
                <a:cs typeface="+mn-cs"/>
              </a:defRPr>
            </a:lvl9pPr>
          </a:lstStyle>
          <a:p>
            <a:pPr>
              <a:spcAft>
                <a:spcPts val="600"/>
              </a:spcAft>
            </a:pPr>
            <a:r>
              <a:rPr lang="en-US" sz="1800" b="1" dirty="0">
                <a:solidFill>
                  <a:schemeClr val="tx1"/>
                </a:solidFill>
              </a:rPr>
              <a:t>IT20015244</a:t>
            </a:r>
            <a:r>
              <a:rPr lang="en-US" sz="1800" dirty="0">
                <a:solidFill>
                  <a:schemeClr val="tx1"/>
                </a:solidFill>
              </a:rPr>
              <a:t>  |   </a:t>
            </a:r>
            <a:r>
              <a:rPr lang="en-US" dirty="0" err="1">
                <a:solidFill>
                  <a:schemeClr val="tx1"/>
                </a:solidFill>
              </a:rPr>
              <a:t>Wijesinghe</a:t>
            </a:r>
            <a:r>
              <a:rPr lang="en-US" dirty="0">
                <a:solidFill>
                  <a:schemeClr val="tx1"/>
                </a:solidFill>
              </a:rPr>
              <a:t> R.M.U.S </a:t>
            </a:r>
            <a:r>
              <a:rPr lang="en-US" sz="1800" dirty="0">
                <a:solidFill>
                  <a:schemeClr val="tx1"/>
                </a:solidFill>
              </a:rPr>
              <a:t>|   </a:t>
            </a:r>
            <a:r>
              <a:rPr lang="en-US" sz="1800" b="0" dirty="0">
                <a:solidFill>
                  <a:schemeClr val="tx1"/>
                </a:solidFill>
              </a:rPr>
              <a:t>TMP-23-103</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219200"/>
            <a:ext cx="7315200" cy="4966762"/>
          </a:xfrm>
          <a:prstGeom prst="rect">
            <a:avLst/>
          </a:prstGeom>
        </p:spPr>
      </p:pic>
    </p:spTree>
    <p:extLst>
      <p:ext uri="{BB962C8B-B14F-4D97-AF65-F5344CB8AC3E}">
        <p14:creationId xmlns:p14="http://schemas.microsoft.com/office/powerpoint/2010/main" val="4112736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84312" y="685800"/>
            <a:ext cx="2812386" cy="1752599"/>
          </a:xfrm>
        </p:spPr>
        <p:txBody>
          <a:bodyPr vert="horz" lIns="91440" tIns="45720" rIns="91440" bIns="45720" rtlCol="0" anchor="ctr">
            <a:normAutofit/>
          </a:bodyPr>
          <a:lstStyle/>
          <a:p>
            <a:r>
              <a:rPr lang="en-US" sz="3200" b="1"/>
              <a:t>Results and Discussion</a:t>
            </a:r>
          </a:p>
        </p:txBody>
      </p:sp>
      <p:pic>
        <p:nvPicPr>
          <p:cNvPr id="6" name="Picture 5" descr="A screenshot of a computer&#10;&#10;Description automatically generated">
            <a:extLst>
              <a:ext uri="{FF2B5EF4-FFF2-40B4-BE49-F238E27FC236}">
                <a16:creationId xmlns:a16="http://schemas.microsoft.com/office/drawing/2014/main" id="{1017D4ED-DC6B-0B62-AAB2-DF526EA6AB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1185" y="1238716"/>
            <a:ext cx="3046123" cy="173629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9D78ABEB-00C0-B25C-8455-786AE7EB7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7127" y="1245840"/>
            <a:ext cx="3047863" cy="1722042"/>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B2B5EE8A-9624-9398-49FB-354AF70D6D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5538" y="3594366"/>
            <a:ext cx="3046123" cy="173629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CD5DA8F6-BA02-84FB-88A9-D89680A0BC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7128" y="3624349"/>
            <a:ext cx="3047863" cy="1676324"/>
          </a:xfrm>
          <a:prstGeom prst="rect">
            <a:avLst/>
          </a:prstGeom>
        </p:spPr>
      </p:pic>
      <p:sp>
        <p:nvSpPr>
          <p:cNvPr id="2" name="Content Placeholder 5">
            <a:extLst>
              <a:ext uri="{FF2B5EF4-FFF2-40B4-BE49-F238E27FC236}">
                <a16:creationId xmlns:a16="http://schemas.microsoft.com/office/drawing/2014/main" id="{85A322A8-4ADE-E3CC-8030-DED929A47028}"/>
              </a:ext>
            </a:extLst>
          </p:cNvPr>
          <p:cNvSpPr txBox="1">
            <a:spLocks/>
          </p:cNvSpPr>
          <p:nvPr/>
        </p:nvSpPr>
        <p:spPr>
          <a:xfrm>
            <a:off x="520830" y="1328619"/>
            <a:ext cx="9199183" cy="3651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b="1" dirty="0"/>
          </a:p>
        </p:txBody>
      </p:sp>
      <p:sp>
        <p:nvSpPr>
          <p:cNvPr id="13" name="Rectangle 12">
            <a:extLst>
              <a:ext uri="{FF2B5EF4-FFF2-40B4-BE49-F238E27FC236}">
                <a16:creationId xmlns:a16="http://schemas.microsoft.com/office/drawing/2014/main" id="{92E94AD5-066F-3361-BBBD-452BF21EDB61}"/>
              </a:ext>
            </a:extLst>
          </p:cNvPr>
          <p:cNvSpPr/>
          <p:nvPr/>
        </p:nvSpPr>
        <p:spPr>
          <a:xfrm>
            <a:off x="3810001" y="6341151"/>
            <a:ext cx="55626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mbria"/>
                <a:ea typeface="+mn-ea"/>
                <a:cs typeface="+mn-cs"/>
              </a:defRPr>
            </a:lvl1pPr>
            <a:lvl2pPr marL="457200" algn="l" defTabSz="914400" rtl="0" eaLnBrk="1" latinLnBrk="0" hangingPunct="1">
              <a:defRPr sz="1800" kern="1200">
                <a:solidFill>
                  <a:srgbClr val="FFFFFF"/>
                </a:solidFill>
                <a:latin typeface="Cambria"/>
                <a:ea typeface="+mn-ea"/>
                <a:cs typeface="+mn-cs"/>
              </a:defRPr>
            </a:lvl2pPr>
            <a:lvl3pPr marL="914400" algn="l" defTabSz="914400" rtl="0" eaLnBrk="1" latinLnBrk="0" hangingPunct="1">
              <a:defRPr sz="1800" kern="1200">
                <a:solidFill>
                  <a:srgbClr val="FFFFFF"/>
                </a:solidFill>
                <a:latin typeface="Cambria"/>
                <a:ea typeface="+mn-ea"/>
                <a:cs typeface="+mn-cs"/>
              </a:defRPr>
            </a:lvl3pPr>
            <a:lvl4pPr marL="1371600" algn="l" defTabSz="914400" rtl="0" eaLnBrk="1" latinLnBrk="0" hangingPunct="1">
              <a:defRPr sz="1800" kern="1200">
                <a:solidFill>
                  <a:srgbClr val="FFFFFF"/>
                </a:solidFill>
                <a:latin typeface="Cambria"/>
                <a:ea typeface="+mn-ea"/>
                <a:cs typeface="+mn-cs"/>
              </a:defRPr>
            </a:lvl4pPr>
            <a:lvl5pPr marL="1828800" algn="l" defTabSz="914400" rtl="0" eaLnBrk="1" latinLnBrk="0" hangingPunct="1">
              <a:defRPr sz="1800" kern="1200">
                <a:solidFill>
                  <a:srgbClr val="FFFFFF"/>
                </a:solidFill>
                <a:latin typeface="Cambria"/>
                <a:ea typeface="+mn-ea"/>
                <a:cs typeface="+mn-cs"/>
              </a:defRPr>
            </a:lvl5pPr>
            <a:lvl6pPr marL="2286000" algn="l" defTabSz="914400" rtl="0" eaLnBrk="1" latinLnBrk="0" hangingPunct="1">
              <a:defRPr sz="1800" kern="1200">
                <a:solidFill>
                  <a:srgbClr val="FFFFFF"/>
                </a:solidFill>
                <a:latin typeface="Cambria"/>
                <a:ea typeface="+mn-ea"/>
                <a:cs typeface="+mn-cs"/>
              </a:defRPr>
            </a:lvl6pPr>
            <a:lvl7pPr marL="2743200" algn="l" defTabSz="914400" rtl="0" eaLnBrk="1" latinLnBrk="0" hangingPunct="1">
              <a:defRPr sz="1800" kern="1200">
                <a:solidFill>
                  <a:srgbClr val="FFFFFF"/>
                </a:solidFill>
                <a:latin typeface="Cambria"/>
                <a:ea typeface="+mn-ea"/>
                <a:cs typeface="+mn-cs"/>
              </a:defRPr>
            </a:lvl7pPr>
            <a:lvl8pPr marL="3200400" algn="l" defTabSz="914400" rtl="0" eaLnBrk="1" latinLnBrk="0" hangingPunct="1">
              <a:defRPr sz="1800" kern="1200">
                <a:solidFill>
                  <a:srgbClr val="FFFFFF"/>
                </a:solidFill>
                <a:latin typeface="Cambria"/>
                <a:ea typeface="+mn-ea"/>
                <a:cs typeface="+mn-cs"/>
              </a:defRPr>
            </a:lvl8pPr>
            <a:lvl9pPr marL="3657600" algn="l" defTabSz="914400" rtl="0" eaLnBrk="1" latinLnBrk="0" hangingPunct="1">
              <a:defRPr sz="1800" kern="1200">
                <a:solidFill>
                  <a:srgbClr val="FFFFFF"/>
                </a:solidFill>
                <a:latin typeface="Cambria"/>
                <a:ea typeface="+mn-ea"/>
                <a:cs typeface="+mn-cs"/>
              </a:defRPr>
            </a:lvl9pPr>
          </a:lstStyle>
          <a:p>
            <a:pPr>
              <a:spcAft>
                <a:spcPts val="600"/>
              </a:spcAft>
            </a:pPr>
            <a:r>
              <a:rPr lang="en-US" sz="1800" b="1" dirty="0">
                <a:solidFill>
                  <a:schemeClr val="tx1"/>
                </a:solidFill>
              </a:rPr>
              <a:t>IT20015244</a:t>
            </a:r>
            <a:r>
              <a:rPr lang="en-US" sz="1800" dirty="0">
                <a:solidFill>
                  <a:schemeClr val="tx1"/>
                </a:solidFill>
              </a:rPr>
              <a:t>  |   </a:t>
            </a:r>
            <a:r>
              <a:rPr lang="en-US" dirty="0" err="1">
                <a:solidFill>
                  <a:schemeClr val="tx1"/>
                </a:solidFill>
              </a:rPr>
              <a:t>Wijesinghe</a:t>
            </a:r>
            <a:r>
              <a:rPr lang="en-US" dirty="0">
                <a:solidFill>
                  <a:schemeClr val="tx1"/>
                </a:solidFill>
              </a:rPr>
              <a:t> R.M.U.S </a:t>
            </a:r>
            <a:r>
              <a:rPr lang="en-US" sz="1800" dirty="0">
                <a:solidFill>
                  <a:schemeClr val="tx1"/>
                </a:solidFill>
              </a:rPr>
              <a:t>|   </a:t>
            </a:r>
            <a:r>
              <a:rPr lang="en-US" sz="1800" b="0" dirty="0">
                <a:solidFill>
                  <a:schemeClr val="tx1"/>
                </a:solidFill>
              </a:rPr>
              <a:t>TMP-23-103</a:t>
            </a:r>
          </a:p>
        </p:txBody>
      </p:sp>
    </p:spTree>
    <p:extLst>
      <p:ext uri="{BB962C8B-B14F-4D97-AF65-F5344CB8AC3E}">
        <p14:creationId xmlns:p14="http://schemas.microsoft.com/office/powerpoint/2010/main" val="3166736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683609" y="764372"/>
            <a:ext cx="3173688" cy="5216013"/>
          </a:xfrm>
        </p:spPr>
        <p:txBody>
          <a:bodyPr>
            <a:normAutofit/>
          </a:bodyPr>
          <a:lstStyle/>
          <a:p>
            <a:pPr algn="l"/>
            <a:r>
              <a:rPr lang="en-US" b="1" dirty="0">
                <a:latin typeface="Times New Roman" panose="02020603050405020304" pitchFamily="18" charset="0"/>
                <a:cs typeface="Times New Roman" panose="02020603050405020304" pitchFamily="18" charset="0"/>
              </a:rPr>
              <a:t>References</a:t>
            </a:r>
            <a:endParaRPr lang="en-US" dirty="0"/>
          </a:p>
        </p:txBody>
      </p:sp>
      <p:sp>
        <p:nvSpPr>
          <p:cNvPr id="3" name="Text Placeholder 2">
            <a:extLst>
              <a:ext uri="{FF2B5EF4-FFF2-40B4-BE49-F238E27FC236}">
                <a16:creationId xmlns:a16="http://schemas.microsoft.com/office/drawing/2014/main" id="{BEF3D551-122C-4719-815B-4B734524ED38}"/>
              </a:ext>
            </a:extLst>
          </p:cNvPr>
          <p:cNvSpPr>
            <a:spLocks noGrp="1"/>
          </p:cNvSpPr>
          <p:nvPr>
            <p:ph idx="1"/>
          </p:nvPr>
        </p:nvSpPr>
        <p:spPr>
          <a:xfrm>
            <a:off x="4267200" y="764372"/>
            <a:ext cx="7189538" cy="5331628"/>
          </a:xfrm>
        </p:spPr>
        <p:txBody>
          <a:bodyPr anchor="ctr">
            <a:normAutofit fontScale="32500" lnSpcReduction="20000"/>
          </a:bodyPr>
          <a:lstStyle/>
          <a:p>
            <a:pPr marR="457200">
              <a:lnSpc>
                <a:spcPct val="170000"/>
              </a:lnSpc>
              <a:buFont typeface="+mj-lt"/>
              <a:buAutoNum type="arabicPeriod"/>
            </a:pPr>
            <a:r>
              <a:rPr lang="en-US" sz="3100" b="0" i="0" dirty="0">
                <a:effectLst/>
                <a:latin typeface="Calibri" panose="020F0502020204030204" pitchFamily="34" charset="0"/>
              </a:rPr>
              <a:t>Secure decentralized electronic health records sharing system based on blockchains: </a:t>
            </a:r>
            <a:r>
              <a:rPr lang="en-US" sz="3100" b="0" i="0" dirty="0">
                <a:effectLst/>
                <a:latin typeface="Calibri" panose="020F0502020204030204" pitchFamily="34" charset="0"/>
                <a:hlinkClick r:id="rId2"/>
              </a:rPr>
              <a:t>https://www.frontiersin.org/articles/10.3389/fbloc.2021.732112/full</a:t>
            </a:r>
            <a:endParaRPr lang="en-US" sz="3100" b="0" i="0" dirty="0">
              <a:effectLst/>
              <a:latin typeface="Calibri" panose="020F0502020204030204" pitchFamily="34" charset="0"/>
            </a:endParaRPr>
          </a:p>
          <a:p>
            <a:pPr marR="457200">
              <a:lnSpc>
                <a:spcPct val="170000"/>
              </a:lnSpc>
              <a:buFont typeface="+mj-lt"/>
              <a:buAutoNum type="arabicPeriod"/>
            </a:pPr>
            <a:r>
              <a:rPr lang="en-US" sz="3100" b="0" i="0" dirty="0">
                <a:effectLst/>
                <a:latin typeface="Calibri" panose="020F0502020204030204" pitchFamily="34" charset="0"/>
              </a:rPr>
              <a:t>Secure decentralized electronic health records sharing system based on blockchains: </a:t>
            </a:r>
            <a:r>
              <a:rPr lang="en-US" sz="3100" dirty="0">
                <a:latin typeface="Calibri" panose="020F0502020204030204" pitchFamily="34" charset="0"/>
                <a:hlinkClick r:id="rId3"/>
              </a:rPr>
              <a:t>https://www.sciencedirect.com/science/article/pii/S1319157821001051</a:t>
            </a:r>
            <a:r>
              <a:rPr lang="en-US" sz="3100" b="0" i="0" dirty="0">
                <a:effectLst/>
                <a:latin typeface="Calibri" panose="020F0502020204030204" pitchFamily="34" charset="0"/>
              </a:rPr>
              <a:t>.</a:t>
            </a:r>
          </a:p>
          <a:p>
            <a:pPr marR="457200">
              <a:lnSpc>
                <a:spcPct val="170000"/>
              </a:lnSpc>
              <a:buFont typeface="+mj-lt"/>
              <a:buAutoNum type="arabicPeriod"/>
            </a:pPr>
            <a:r>
              <a:rPr lang="en-US" sz="3100" b="0" i="0" dirty="0">
                <a:effectLst/>
                <a:latin typeface="Calibri" panose="020F0502020204030204" pitchFamily="34" charset="0"/>
              </a:rPr>
              <a:t>C </a:t>
            </a:r>
            <a:r>
              <a:rPr lang="en-US" sz="3100" b="0" i="0" dirty="0" err="1">
                <a:effectLst/>
                <a:latin typeface="Calibri" panose="020F0502020204030204" pitchFamily="34" charset="0"/>
              </a:rPr>
              <a:t>C</a:t>
            </a:r>
            <a:r>
              <a:rPr lang="en-US" sz="3100" b="0" i="0" dirty="0">
                <a:effectLst/>
                <a:latin typeface="Calibri" panose="020F0502020204030204" pitchFamily="34" charset="0"/>
              </a:rPr>
              <a:t> Darshan Thimmaiah, D. S. (2019). Decentralized Electronic Medical Records. IJRAR, 7.</a:t>
            </a:r>
          </a:p>
          <a:p>
            <a:pPr marR="457200">
              <a:lnSpc>
                <a:spcPct val="170000"/>
              </a:lnSpc>
              <a:buFont typeface="+mj-lt"/>
              <a:buAutoNum type="arabicPeriod"/>
            </a:pPr>
            <a:r>
              <a:rPr lang="en-US" sz="3100" b="0" i="0" dirty="0">
                <a:effectLst/>
                <a:latin typeface="Calibri" panose="020F0502020204030204" pitchFamily="34" charset="0"/>
              </a:rPr>
              <a:t>Catherine </a:t>
            </a:r>
            <a:r>
              <a:rPr lang="en-US" sz="3100" b="0" i="0" dirty="0" err="1">
                <a:effectLst/>
                <a:latin typeface="Calibri" panose="020F0502020204030204" pitchFamily="34" charset="0"/>
              </a:rPr>
              <a:t>Quantin</a:t>
            </a:r>
            <a:r>
              <a:rPr lang="en-US" sz="3100" b="0" i="0" dirty="0">
                <a:effectLst/>
                <a:latin typeface="Calibri" panose="020F0502020204030204" pitchFamily="34" charset="0"/>
              </a:rPr>
              <a:t>, G. C. (2009). </a:t>
            </a:r>
            <a:r>
              <a:rPr lang="en-US" sz="3100" b="0" i="0" dirty="0" err="1">
                <a:effectLst/>
                <a:latin typeface="Calibri" panose="020F0502020204030204" pitchFamily="34" charset="0"/>
              </a:rPr>
              <a:t>Centralised</a:t>
            </a:r>
            <a:r>
              <a:rPr lang="en-US" sz="3100" b="0" i="0" dirty="0">
                <a:effectLst/>
                <a:latin typeface="Calibri" panose="020F0502020204030204" pitchFamily="34" charset="0"/>
              </a:rPr>
              <a:t> versus </a:t>
            </a:r>
            <a:r>
              <a:rPr lang="en-US" sz="3100" b="0" i="0" dirty="0" err="1">
                <a:effectLst/>
                <a:latin typeface="Calibri" panose="020F0502020204030204" pitchFamily="34" charset="0"/>
              </a:rPr>
              <a:t>Decentralised</a:t>
            </a:r>
            <a:r>
              <a:rPr lang="en-US" sz="3100" b="0" i="0" dirty="0">
                <a:effectLst/>
                <a:latin typeface="Calibri" panose="020F0502020204030204" pitchFamily="34" charset="0"/>
              </a:rPr>
              <a:t> Management of Patients' Medical Records. </a:t>
            </a:r>
            <a:r>
              <a:rPr lang="en-US" sz="3100" b="0" i="0" dirty="0" err="1">
                <a:effectLst/>
                <a:latin typeface="Calibri" panose="020F0502020204030204" pitchFamily="34" charset="0"/>
              </a:rPr>
              <a:t>researchgate</a:t>
            </a:r>
            <a:r>
              <a:rPr lang="en-US" sz="3100" b="0" i="0" dirty="0">
                <a:effectLst/>
                <a:latin typeface="Calibri" panose="020F0502020204030204" pitchFamily="34" charset="0"/>
              </a:rPr>
              <a:t>, 6.</a:t>
            </a:r>
          </a:p>
          <a:p>
            <a:pPr marR="457200">
              <a:lnSpc>
                <a:spcPct val="170000"/>
              </a:lnSpc>
              <a:buFont typeface="+mj-lt"/>
              <a:buAutoNum type="arabicPeriod"/>
            </a:pPr>
            <a:r>
              <a:rPr lang="en-US" sz="3100" b="0" i="0" dirty="0" err="1">
                <a:effectLst/>
                <a:latin typeface="Calibri" panose="020F0502020204030204" pitchFamily="34" charset="0"/>
              </a:rPr>
              <a:t>Jihui</a:t>
            </a:r>
            <a:r>
              <a:rPr lang="en-US" sz="3100" b="0" i="0" dirty="0">
                <a:effectLst/>
                <a:latin typeface="Calibri" panose="020F0502020204030204" pitchFamily="34" charset="0"/>
              </a:rPr>
              <a:t> Shi 1, S. K. (2022). A Novel Block Chain Method for Urban Digitization. International Journal of Environmental, 19.</a:t>
            </a:r>
          </a:p>
          <a:p>
            <a:pPr marR="457200">
              <a:lnSpc>
                <a:spcPct val="170000"/>
              </a:lnSpc>
              <a:buFont typeface="+mj-lt"/>
              <a:buAutoNum type="arabicPeriod"/>
            </a:pPr>
            <a:r>
              <a:rPr lang="en-US" sz="3100" b="0" i="0" dirty="0">
                <a:effectLst/>
                <a:latin typeface="Calibri" panose="020F0502020204030204" pitchFamily="34" charset="0"/>
              </a:rPr>
              <a:t>Syed Agha </a:t>
            </a:r>
            <a:r>
              <a:rPr lang="en-US" sz="3100" b="0" i="0" dirty="0" err="1">
                <a:effectLst/>
                <a:latin typeface="Calibri" panose="020F0502020204030204" pitchFamily="34" charset="0"/>
              </a:rPr>
              <a:t>Hassnain</a:t>
            </a:r>
            <a:r>
              <a:rPr lang="en-US" sz="3100" b="0" i="0" dirty="0">
                <a:effectLst/>
                <a:latin typeface="Calibri" panose="020F0502020204030204" pitchFamily="34" charset="0"/>
              </a:rPr>
              <a:t> </a:t>
            </a:r>
            <a:r>
              <a:rPr lang="en-US" sz="3100" b="0" i="0" dirty="0" err="1">
                <a:effectLst/>
                <a:latin typeface="Calibri" panose="020F0502020204030204" pitchFamily="34" charset="0"/>
              </a:rPr>
              <a:t>Mohsan</a:t>
            </a:r>
            <a:r>
              <a:rPr lang="en-US" sz="3100" b="0" i="0" dirty="0">
                <a:effectLst/>
                <a:latin typeface="Calibri" panose="020F0502020204030204" pitchFamily="34" charset="0"/>
              </a:rPr>
              <a:t>, A. R. (2021). Decentralized Patient-Centric Report and Medical Image. International Journal of Environmental, 18.</a:t>
            </a:r>
          </a:p>
          <a:p>
            <a:pPr marR="457200">
              <a:lnSpc>
                <a:spcPct val="170000"/>
              </a:lnSpc>
              <a:buFont typeface="+mj-lt"/>
              <a:buAutoNum type="arabicPeriod"/>
            </a:pPr>
            <a:r>
              <a:rPr lang="en-US" sz="3100" b="0" i="0" dirty="0">
                <a:effectLst/>
                <a:latin typeface="Calibri" panose="020F0502020204030204" pitchFamily="34" charset="0"/>
              </a:rPr>
              <a:t> Zhang P, White J, Schmidt DC, Lenz G and Rosenbloom (2018), FHIR Chain: Applying Blockchain to Securely and </a:t>
            </a:r>
            <a:r>
              <a:rPr lang="en-US" sz="3100" b="0" i="0" dirty="0" err="1">
                <a:effectLst/>
                <a:latin typeface="Calibri" panose="020F0502020204030204" pitchFamily="34" charset="0"/>
              </a:rPr>
              <a:t>Scalably</a:t>
            </a:r>
            <a:r>
              <a:rPr lang="en-US" sz="3100" b="0" i="0" dirty="0">
                <a:effectLst/>
                <a:latin typeface="Calibri" panose="020F0502020204030204" pitchFamily="34" charset="0"/>
              </a:rPr>
              <a:t> Share, Computational and Structural Biotechnology Journal, 16: 267-278 </a:t>
            </a:r>
          </a:p>
          <a:p>
            <a:pPr marR="457200">
              <a:lnSpc>
                <a:spcPct val="170000"/>
              </a:lnSpc>
              <a:buFont typeface="+mj-lt"/>
              <a:buAutoNum type="arabicPeriod"/>
            </a:pPr>
            <a:r>
              <a:rPr lang="en-US" sz="3100" b="0" i="0" dirty="0">
                <a:effectLst/>
                <a:latin typeface="Calibri" panose="020F0502020204030204" pitchFamily="34" charset="0"/>
              </a:rPr>
              <a:t>Crypt Bytes Tech (2017), Medical Chain - A blockchain for electronic health records. https:// medium.com/crypt-bytes-tech/medicalchain-a-blockchain-for-electronic-health-recordseef181ed14c2. </a:t>
            </a:r>
          </a:p>
          <a:p>
            <a:pPr marR="457200">
              <a:lnSpc>
                <a:spcPct val="170000"/>
              </a:lnSpc>
              <a:buFont typeface="+mj-lt"/>
              <a:buAutoNum type="arabicPeriod"/>
            </a:pPr>
            <a:r>
              <a:rPr lang="en-US" sz="3100" b="0" i="0" dirty="0" err="1">
                <a:effectLst/>
                <a:latin typeface="Calibri" panose="020F0502020204030204" pitchFamily="34" charset="0"/>
              </a:rPr>
              <a:t>Ekblaw</a:t>
            </a:r>
            <a:r>
              <a:rPr lang="en-US" sz="3100" b="0" i="0" dirty="0">
                <a:effectLst/>
                <a:latin typeface="Calibri" panose="020F0502020204030204" pitchFamily="34" charset="0"/>
              </a:rPr>
              <a:t> A, Azaria A, </a:t>
            </a:r>
            <a:r>
              <a:rPr lang="en-US" sz="3100" b="0" i="0" dirty="0" err="1">
                <a:effectLst/>
                <a:latin typeface="Calibri" panose="020F0502020204030204" pitchFamily="34" charset="0"/>
              </a:rPr>
              <a:t>Halamka</a:t>
            </a:r>
            <a:r>
              <a:rPr lang="en-US" sz="3100" b="0" i="0" dirty="0">
                <a:effectLst/>
                <a:latin typeface="Calibri" panose="020F0502020204030204" pitchFamily="34" charset="0"/>
              </a:rPr>
              <a:t> JD and Lippman A (2016), A Case Study for Blockchain in Healthcare: “</a:t>
            </a:r>
            <a:r>
              <a:rPr lang="en-US" sz="3100" b="0" i="0" dirty="0" err="1">
                <a:effectLst/>
                <a:latin typeface="Calibri" panose="020F0502020204030204" pitchFamily="34" charset="0"/>
              </a:rPr>
              <a:t>MedRec</a:t>
            </a:r>
            <a:r>
              <a:rPr lang="en-US" sz="3100" b="0" i="0" dirty="0">
                <a:effectLst/>
                <a:latin typeface="Calibri" panose="020F0502020204030204" pitchFamily="34" charset="0"/>
              </a:rPr>
              <a:t>” prototype for electronic health records and medical research data. MIT Media Lab</a:t>
            </a:r>
          </a:p>
          <a:p>
            <a:pPr marR="457200">
              <a:lnSpc>
                <a:spcPct val="170000"/>
              </a:lnSpc>
              <a:buFont typeface="+mj-lt"/>
              <a:buAutoNum type="arabicPeriod"/>
            </a:pPr>
            <a:endParaRPr lang="en-US" sz="2500" b="0" i="0" dirty="0">
              <a:effectLst/>
              <a:latin typeface="Calibri" panose="020F0502020204030204" pitchFamily="34" charset="0"/>
            </a:endParaRPr>
          </a:p>
          <a:p>
            <a:pPr marL="0" indent="0">
              <a:lnSpc>
                <a:spcPct val="170000"/>
              </a:lnSpc>
              <a:buNone/>
            </a:pPr>
            <a:r>
              <a:rPr lang="en-US" sz="2500" b="0" i="0" dirty="0">
                <a:effectLst/>
                <a:latin typeface="Calibri" panose="020F0502020204030204" pitchFamily="34" charset="0"/>
              </a:rPr>
              <a:t>‌</a:t>
            </a:r>
          </a:p>
          <a:p>
            <a:pPr marR="457200">
              <a:lnSpc>
                <a:spcPct val="90000"/>
              </a:lnSpc>
              <a:buFont typeface="+mj-lt"/>
              <a:buAutoNum type="arabicPeriod"/>
            </a:pPr>
            <a:endParaRPr lang="en-US" sz="1100" b="0" i="0" dirty="0">
              <a:effectLst/>
              <a:latin typeface="Calibri" panose="020F0502020204030204" pitchFamily="34" charset="0"/>
            </a:endParaRPr>
          </a:p>
          <a:p>
            <a:pPr>
              <a:lnSpc>
                <a:spcPct val="90000"/>
              </a:lnSpc>
            </a:pPr>
            <a:endParaRPr lang="en-US" sz="1100" b="0" i="0" dirty="0">
              <a:effectLst/>
              <a:latin typeface="Calibri" panose="020F0502020204030204" pitchFamily="34" charset="0"/>
            </a:endParaRPr>
          </a:p>
          <a:p>
            <a:pPr>
              <a:lnSpc>
                <a:spcPct val="90000"/>
              </a:lnSpc>
            </a:pPr>
            <a:endParaRPr lang="en-US" sz="1100" dirty="0"/>
          </a:p>
        </p:txBody>
      </p:sp>
      <p:sp>
        <p:nvSpPr>
          <p:cNvPr id="4" name="Rectangle 3">
            <a:extLst>
              <a:ext uri="{FF2B5EF4-FFF2-40B4-BE49-F238E27FC236}">
                <a16:creationId xmlns:a16="http://schemas.microsoft.com/office/drawing/2014/main" id="{B437791E-C34D-79E3-1C86-1F540FE4754D}"/>
              </a:ext>
            </a:extLst>
          </p:cNvPr>
          <p:cNvSpPr/>
          <p:nvPr/>
        </p:nvSpPr>
        <p:spPr>
          <a:xfrm>
            <a:off x="3505200" y="651580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dirty="0">
                <a:solidFill>
                  <a:schemeClr val="tx1"/>
                </a:solidFill>
              </a:rPr>
              <a:t>IT20015244</a:t>
            </a:r>
            <a:r>
              <a:rPr lang="en-US" sz="1800" dirty="0">
                <a:solidFill>
                  <a:schemeClr val="tx1"/>
                </a:solidFill>
              </a:rPr>
              <a:t>  |   </a:t>
            </a:r>
            <a:r>
              <a:rPr lang="en-US" dirty="0">
                <a:solidFill>
                  <a:schemeClr val="tx1"/>
                </a:solidFill>
              </a:rPr>
              <a:t>Wijesinghe R.M.U.S </a:t>
            </a:r>
            <a:r>
              <a:rPr lang="en-US" sz="1800" dirty="0">
                <a:solidFill>
                  <a:schemeClr val="tx1"/>
                </a:solidFill>
              </a:rPr>
              <a:t>|   </a:t>
            </a:r>
            <a:r>
              <a:rPr lang="en-US" sz="1800" b="0" dirty="0">
                <a:solidFill>
                  <a:schemeClr val="tx1"/>
                </a:solidFill>
              </a:rPr>
              <a:t>TMP-23-103</a:t>
            </a:r>
            <a:endParaRPr lang="en-US" sz="1800" b="0">
              <a:solidFill>
                <a:schemeClr val="tx1"/>
              </a:solidFill>
            </a:endParaRPr>
          </a:p>
        </p:txBody>
      </p:sp>
    </p:spTree>
    <p:extLst>
      <p:ext uri="{BB962C8B-B14F-4D97-AF65-F5344CB8AC3E}">
        <p14:creationId xmlns:p14="http://schemas.microsoft.com/office/powerpoint/2010/main" val="562885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228600" y="1220219"/>
            <a:ext cx="8930747" cy="1119781"/>
          </a:xfrm>
        </p:spPr>
        <p:txBody>
          <a:bodyPr/>
          <a:lstStyle/>
          <a:p>
            <a:r>
              <a:rPr lang="en-US" dirty="0"/>
              <a:t>IT20147778| Jayawickrama N.D.D</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2895600" y="5410200"/>
            <a:ext cx="8930748" cy="860400"/>
          </a:xfrm>
        </p:spPr>
        <p:txBody>
          <a:bodyPr/>
          <a:lstStyle/>
          <a:p>
            <a:r>
              <a:rPr lang="en-US" dirty="0"/>
              <a:t>Software Engineering</a:t>
            </a:r>
          </a:p>
        </p:txBody>
      </p:sp>
      <p:pic>
        <p:nvPicPr>
          <p:cNvPr id="7" name="Picture 6">
            <a:extLst>
              <a:ext uri="{FF2B5EF4-FFF2-40B4-BE49-F238E27FC236}">
                <a16:creationId xmlns:a16="http://schemas.microsoft.com/office/drawing/2014/main" id="{B89417AC-1D95-832A-8476-8F4D10206AB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677401" y="29817"/>
            <a:ext cx="2501348" cy="2640469"/>
          </a:xfrm>
          <a:prstGeom prst="rect">
            <a:avLst/>
          </a:prstGeom>
        </p:spPr>
      </p:pic>
      <p:sp>
        <p:nvSpPr>
          <p:cNvPr id="3" name="TextBox 2">
            <a:extLst>
              <a:ext uri="{FF2B5EF4-FFF2-40B4-BE49-F238E27FC236}">
                <a16:creationId xmlns:a16="http://schemas.microsoft.com/office/drawing/2014/main" id="{0099A92C-2B7A-1C91-8050-6248CE05BA2F}"/>
              </a:ext>
            </a:extLst>
          </p:cNvPr>
          <p:cNvSpPr txBox="1"/>
          <p:nvPr/>
        </p:nvSpPr>
        <p:spPr>
          <a:xfrm>
            <a:off x="5334000" y="3519079"/>
            <a:ext cx="5224283" cy="369332"/>
          </a:xfrm>
          <a:prstGeom prst="rect">
            <a:avLst/>
          </a:prstGeom>
          <a:noFill/>
        </p:spPr>
        <p:txBody>
          <a:bodyPr wrap="square">
            <a:spAutoFit/>
          </a:bodyPr>
          <a:lstStyle/>
          <a:p>
            <a:r>
              <a:rPr lang="en-US" dirty="0"/>
              <a:t>Health Informatics Chatbot Application </a:t>
            </a:r>
          </a:p>
        </p:txBody>
      </p:sp>
    </p:spTree>
    <p:extLst>
      <p:ext uri="{BB962C8B-B14F-4D97-AF65-F5344CB8AC3E}">
        <p14:creationId xmlns:p14="http://schemas.microsoft.com/office/powerpoint/2010/main" val="516002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15DA1-F078-3B8D-AB67-4DC3CD4DE7BB}"/>
              </a:ext>
            </a:extLst>
          </p:cNvPr>
          <p:cNvSpPr>
            <a:spLocks noGrp="1"/>
          </p:cNvSpPr>
          <p:nvPr>
            <p:ph type="title"/>
          </p:nvPr>
        </p:nvSpPr>
        <p:spPr>
          <a:xfrm>
            <a:off x="1447800" y="228600"/>
            <a:ext cx="10018713" cy="990600"/>
          </a:xfrm>
        </p:spPr>
        <p:txBody>
          <a:bodyPr/>
          <a:lstStyle/>
          <a:p>
            <a:r>
              <a:rPr lang="en-US" b="1"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Background and Literature </a:t>
            </a:r>
            <a:endParaRPr lang="en-US" b="1" dirty="0">
              <a:solidFill>
                <a:srgbClr val="0070C0"/>
              </a:solidFill>
              <a:effectLst>
                <a:outerShdw blurRad="38100" dist="38100" dir="2700000" algn="tl">
                  <a:srgbClr val="000000">
                    <a:alpha val="43137"/>
                  </a:srgbClr>
                </a:outerShdw>
              </a:effectLst>
            </a:endParaRPr>
          </a:p>
        </p:txBody>
      </p:sp>
      <p:sp>
        <p:nvSpPr>
          <p:cNvPr id="6" name="Content Placeholder 5">
            <a:extLst>
              <a:ext uri="{FF2B5EF4-FFF2-40B4-BE49-F238E27FC236}">
                <a16:creationId xmlns:a16="http://schemas.microsoft.com/office/drawing/2014/main" id="{5F5E54EF-C7F6-B0D7-9F97-809BF5B35F6D}"/>
              </a:ext>
            </a:extLst>
          </p:cNvPr>
          <p:cNvSpPr txBox="1">
            <a:spLocks/>
          </p:cNvSpPr>
          <p:nvPr/>
        </p:nvSpPr>
        <p:spPr>
          <a:xfrm>
            <a:off x="1676400" y="1237957"/>
            <a:ext cx="10247311" cy="5103586"/>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600" b="1" dirty="0">
                <a:latin typeface="Times New Roman" panose="02020603050405020304" pitchFamily="18" charset="0"/>
                <a:cs typeface="Times New Roman" panose="02020603050405020304" pitchFamily="18" charset="0"/>
              </a:rPr>
              <a:t>Introduction and Background</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proposed component is to assist the parents of babies who are having a hard time managing their time.</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system enables parents to ask questions about their infants’ behaviors, any medicine, related remedies, or any other assumption or methods of how exactly to react to an emergency situation.  </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By the image processing technique, the chatbot can identify the skin infections of the kid by analyzing a clear uploaded photo.</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Chat bot will also notify the vaccination days according to the data records it gets from the decentralized system.</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From this specific component, the main target is to introduce an assistant that is available beyond the time, helps to manage the time, to reduce the unnecessary cost of doctor appointments, and assist the parents in their problematic situations as a trained health care agent.</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User Workflow</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Parent approach to the chatbot provided the problematic situation they have faced.</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chatbot system takes the input as data, asks relevant questions to understand the situation, and comes to a final prediction. </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Then the suggestions will be displayed as an answer to the problem. This suggestion can be advice, a prediction of a disease, a history record, a remedy, a medicine, or a contact detail of a relevant doctor. </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0" indent="0">
              <a:buFont typeface="Arial"/>
              <a:buNone/>
            </a:pPr>
            <a:endParaRPr lang="en-US" sz="1600" b="1"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85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E389-0200-0D6A-A882-879ED21BB773}"/>
              </a:ext>
            </a:extLst>
          </p:cNvPr>
          <p:cNvSpPr>
            <a:spLocks noGrp="1"/>
          </p:cNvSpPr>
          <p:nvPr>
            <p:ph type="title"/>
          </p:nvPr>
        </p:nvSpPr>
        <p:spPr>
          <a:xfrm>
            <a:off x="1478025" y="304801"/>
            <a:ext cx="10018713" cy="1295400"/>
          </a:xfrm>
        </p:spPr>
        <p:txBody>
          <a:bodyPr/>
          <a:lstStyle/>
          <a:p>
            <a:r>
              <a:rPr lang="en-US" dirty="0"/>
              <a:t>Progress after proposal presentations</a:t>
            </a:r>
          </a:p>
        </p:txBody>
      </p:sp>
      <p:sp>
        <p:nvSpPr>
          <p:cNvPr id="3" name="Content Placeholder 2">
            <a:extLst>
              <a:ext uri="{FF2B5EF4-FFF2-40B4-BE49-F238E27FC236}">
                <a16:creationId xmlns:a16="http://schemas.microsoft.com/office/drawing/2014/main" id="{C95B6B07-1D25-CFC5-E1CC-1C58C88EB076}"/>
              </a:ext>
            </a:extLst>
          </p:cNvPr>
          <p:cNvSpPr>
            <a:spLocks noGrp="1"/>
          </p:cNvSpPr>
          <p:nvPr>
            <p:ph idx="1"/>
          </p:nvPr>
        </p:nvSpPr>
        <p:spPr>
          <a:xfrm>
            <a:off x="1478025" y="1447800"/>
            <a:ext cx="10018713" cy="4093277"/>
          </a:xfrm>
        </p:spPr>
        <p:txBody>
          <a:bodyPr>
            <a:normAutofit/>
          </a:bodyPr>
          <a:lstStyle/>
          <a:p>
            <a:r>
              <a:rPr lang="en-US" sz="2800" dirty="0"/>
              <a:t>Changes of the components</a:t>
            </a:r>
          </a:p>
          <a:p>
            <a:r>
              <a:rPr lang="en-US" sz="2800" dirty="0"/>
              <a:t>Information gathering </a:t>
            </a:r>
          </a:p>
          <a:p>
            <a:pPr lvl="1">
              <a:buFont typeface="Wingdings" panose="05000000000000000000" pitchFamily="2" charset="2"/>
              <a:buChar char="ü"/>
            </a:pPr>
            <a:r>
              <a:rPr lang="en-US" sz="2400" dirty="0"/>
              <a:t>Field visits</a:t>
            </a:r>
          </a:p>
          <a:p>
            <a:pPr lvl="1">
              <a:buFont typeface="Wingdings" panose="05000000000000000000" pitchFamily="2" charset="2"/>
              <a:buChar char="ü"/>
            </a:pPr>
            <a:r>
              <a:rPr lang="en-US" sz="2400" dirty="0"/>
              <a:t>Interviews</a:t>
            </a:r>
          </a:p>
          <a:p>
            <a:pPr lvl="1">
              <a:buFont typeface="Wingdings" panose="05000000000000000000" pitchFamily="2" charset="2"/>
              <a:buChar char="ü"/>
            </a:pPr>
            <a:r>
              <a:rPr lang="en-US" sz="2400" dirty="0"/>
              <a:t>Research papers, tutorials</a:t>
            </a:r>
          </a:p>
          <a:p>
            <a:r>
              <a:rPr lang="en-US" sz="2800" dirty="0"/>
              <a:t>Implementations and integration</a:t>
            </a:r>
          </a:p>
          <a:p>
            <a:r>
              <a:rPr lang="en-US" sz="2800" dirty="0"/>
              <a:t>Testing </a:t>
            </a:r>
          </a:p>
        </p:txBody>
      </p:sp>
      <p:sp>
        <p:nvSpPr>
          <p:cNvPr id="4" name="Date Placeholder 3">
            <a:extLst>
              <a:ext uri="{FF2B5EF4-FFF2-40B4-BE49-F238E27FC236}">
                <a16:creationId xmlns:a16="http://schemas.microsoft.com/office/drawing/2014/main" id="{9CAA7BFD-39BB-B163-5BEB-EED42FF61971}"/>
              </a:ext>
            </a:extLst>
          </p:cNvPr>
          <p:cNvSpPr>
            <a:spLocks noGrp="1"/>
          </p:cNvSpPr>
          <p:nvPr>
            <p:ph type="dt" sz="half" idx="10"/>
          </p:nvPr>
        </p:nvSpPr>
        <p:spPr/>
        <p:txBody>
          <a:bodyPr/>
          <a:lstStyle/>
          <a:p>
            <a:fld id="{91EB9862-DF98-417C-AC33-66744975696C}" type="datetime1">
              <a:rPr lang="en-US" smtClean="0"/>
              <a:t>11/2/2023</a:t>
            </a:fld>
            <a:endParaRPr lang="en-US"/>
          </a:p>
        </p:txBody>
      </p:sp>
      <p:sp>
        <p:nvSpPr>
          <p:cNvPr id="5" name="Slide Number Placeholder 4">
            <a:extLst>
              <a:ext uri="{FF2B5EF4-FFF2-40B4-BE49-F238E27FC236}">
                <a16:creationId xmlns:a16="http://schemas.microsoft.com/office/drawing/2014/main" id="{074C4492-CEE8-C0DD-010E-3EA36C384BE8}"/>
              </a:ext>
            </a:extLst>
          </p:cNvPr>
          <p:cNvSpPr>
            <a:spLocks noGrp="1"/>
          </p:cNvSpPr>
          <p:nvPr>
            <p:ph type="sldNum" sz="quarter" idx="12"/>
          </p:nvPr>
        </p:nvSpPr>
        <p:spPr/>
        <p:txBody>
          <a:bodyPr/>
          <a:lstStyle/>
          <a:p>
            <a:fld id="{D57F1E4F-1CFF-5643-939E-217C01CDF565}" type="slidenum">
              <a:rPr lang="en-US" smtClean="0"/>
              <a:t>2</a:t>
            </a:fld>
            <a:endParaRPr lang="en-US"/>
          </a:p>
        </p:txBody>
      </p:sp>
    </p:spTree>
    <p:extLst>
      <p:ext uri="{BB962C8B-B14F-4D97-AF65-F5344CB8AC3E}">
        <p14:creationId xmlns:p14="http://schemas.microsoft.com/office/powerpoint/2010/main" val="3739575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228600"/>
            <a:ext cx="11684000" cy="792162"/>
          </a:xfrm>
        </p:spPr>
        <p:txBody>
          <a:bodyPr>
            <a:normAutofit/>
          </a:bodyPr>
          <a:lstStyle/>
          <a:p>
            <a:pPr algn="ctr"/>
            <a:r>
              <a:rPr lang="en-US" b="1"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Background and Literature  cont.</a:t>
            </a:r>
            <a:endParaRPr lang="en-US" b="1" dirty="0">
              <a:solidFill>
                <a:schemeClr val="accent1">
                  <a:lumMod val="75000"/>
                </a:schemeClr>
              </a:solidFill>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03F43F9E-2C8E-A38A-2845-CF651B6D4696}"/>
              </a:ext>
            </a:extLst>
          </p:cNvPr>
          <p:cNvSpPr/>
          <p:nvPr/>
        </p:nvSpPr>
        <p:spPr>
          <a:xfrm>
            <a:off x="3048000" y="643709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mbria"/>
                <a:ea typeface="+mn-ea"/>
                <a:cs typeface="+mn-cs"/>
              </a:defRPr>
            </a:lvl1pPr>
            <a:lvl2pPr marL="457200" algn="l" defTabSz="914400" rtl="0" eaLnBrk="1" latinLnBrk="0" hangingPunct="1">
              <a:defRPr sz="1800" kern="1200">
                <a:solidFill>
                  <a:srgbClr val="FFFFFF"/>
                </a:solidFill>
                <a:latin typeface="Cambria"/>
                <a:ea typeface="+mn-ea"/>
                <a:cs typeface="+mn-cs"/>
              </a:defRPr>
            </a:lvl2pPr>
            <a:lvl3pPr marL="914400" algn="l" defTabSz="914400" rtl="0" eaLnBrk="1" latinLnBrk="0" hangingPunct="1">
              <a:defRPr sz="1800" kern="1200">
                <a:solidFill>
                  <a:srgbClr val="FFFFFF"/>
                </a:solidFill>
                <a:latin typeface="Cambria"/>
                <a:ea typeface="+mn-ea"/>
                <a:cs typeface="+mn-cs"/>
              </a:defRPr>
            </a:lvl3pPr>
            <a:lvl4pPr marL="1371600" algn="l" defTabSz="914400" rtl="0" eaLnBrk="1" latinLnBrk="0" hangingPunct="1">
              <a:defRPr sz="1800" kern="1200">
                <a:solidFill>
                  <a:srgbClr val="FFFFFF"/>
                </a:solidFill>
                <a:latin typeface="Cambria"/>
                <a:ea typeface="+mn-ea"/>
                <a:cs typeface="+mn-cs"/>
              </a:defRPr>
            </a:lvl4pPr>
            <a:lvl5pPr marL="1828800" algn="l" defTabSz="914400" rtl="0" eaLnBrk="1" latinLnBrk="0" hangingPunct="1">
              <a:defRPr sz="1800" kern="1200">
                <a:solidFill>
                  <a:srgbClr val="FFFFFF"/>
                </a:solidFill>
                <a:latin typeface="Cambria"/>
                <a:ea typeface="+mn-ea"/>
                <a:cs typeface="+mn-cs"/>
              </a:defRPr>
            </a:lvl5pPr>
            <a:lvl6pPr marL="2286000" algn="l" defTabSz="914400" rtl="0" eaLnBrk="1" latinLnBrk="0" hangingPunct="1">
              <a:defRPr sz="1800" kern="1200">
                <a:solidFill>
                  <a:srgbClr val="FFFFFF"/>
                </a:solidFill>
                <a:latin typeface="Cambria"/>
                <a:ea typeface="+mn-ea"/>
                <a:cs typeface="+mn-cs"/>
              </a:defRPr>
            </a:lvl6pPr>
            <a:lvl7pPr marL="2743200" algn="l" defTabSz="914400" rtl="0" eaLnBrk="1" latinLnBrk="0" hangingPunct="1">
              <a:defRPr sz="1800" kern="1200">
                <a:solidFill>
                  <a:srgbClr val="FFFFFF"/>
                </a:solidFill>
                <a:latin typeface="Cambria"/>
                <a:ea typeface="+mn-ea"/>
                <a:cs typeface="+mn-cs"/>
              </a:defRPr>
            </a:lvl7pPr>
            <a:lvl8pPr marL="3200400" algn="l" defTabSz="914400" rtl="0" eaLnBrk="1" latinLnBrk="0" hangingPunct="1">
              <a:defRPr sz="1800" kern="1200">
                <a:solidFill>
                  <a:srgbClr val="FFFFFF"/>
                </a:solidFill>
                <a:latin typeface="Cambria"/>
                <a:ea typeface="+mn-ea"/>
                <a:cs typeface="+mn-cs"/>
              </a:defRPr>
            </a:lvl8pPr>
            <a:lvl9pPr marL="3657600" algn="l" defTabSz="914400" rtl="0" eaLnBrk="1" latinLnBrk="0" hangingPunct="1">
              <a:defRPr sz="1800" kern="1200">
                <a:solidFill>
                  <a:srgbClr val="FFFFFF"/>
                </a:solidFill>
                <a:latin typeface="Cambria"/>
                <a:ea typeface="+mn-ea"/>
                <a:cs typeface="+mn-cs"/>
              </a:defRPr>
            </a:lvl9pPr>
          </a:lstStyle>
          <a:p>
            <a:r>
              <a:rPr lang="en-US" sz="1800">
                <a:solidFill>
                  <a:schemeClr val="tx1"/>
                </a:solidFill>
              </a:rPr>
              <a:t>IT20156374|   Fernando A.P. |</a:t>
            </a:r>
            <a:r>
              <a:rPr lang="en-US" sz="1800" b="0">
                <a:solidFill>
                  <a:schemeClr val="tx1"/>
                </a:solidFill>
              </a:rPr>
              <a:t>TMP-23-103</a:t>
            </a:r>
          </a:p>
        </p:txBody>
      </p:sp>
      <p:sp>
        <p:nvSpPr>
          <p:cNvPr id="8" name="Content Placeholder 5">
            <a:extLst>
              <a:ext uri="{FF2B5EF4-FFF2-40B4-BE49-F238E27FC236}">
                <a16:creationId xmlns:a16="http://schemas.microsoft.com/office/drawing/2014/main" id="{45B51728-8FA8-037D-86F2-A370173A6C36}"/>
              </a:ext>
            </a:extLst>
          </p:cNvPr>
          <p:cNvSpPr>
            <a:spLocks noGrp="1"/>
          </p:cNvSpPr>
          <p:nvPr>
            <p:ph idx="1"/>
          </p:nvPr>
        </p:nvSpPr>
        <p:spPr>
          <a:xfrm>
            <a:off x="1371600" y="1914011"/>
            <a:ext cx="10515600" cy="4724400"/>
          </a:xfrm>
        </p:spPr>
        <p:txBody>
          <a:bodyPr>
            <a:noAutofit/>
          </a:bodyPr>
          <a:lstStyle/>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Benefits for Parents</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Time and cost Management: This system will reduce the unnecessary amount of time and the cost for the travel to hospital.</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Early Detection: By capturing and analyzing the parents’ data, the system can predict the sicknesses and suggest solutions.</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Availability: Unlike doctors, the system is available for the user without any appointments and without time consideration.</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De-stress mental health: System existence is to decrease the problematic and emerging situation and to smoothly handle it.  </a:t>
            </a:r>
          </a:p>
          <a:p>
            <a:pPr>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Impact and Future Scope</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system touches the sensitive area of the health industry by predicting the sickness of infants. </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method can be recognized as remote consultation via telecommunication, and with the reliability of the prediction, the system may perform an important role as an assistant for the parents of the newborn child.</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Through the training model that contributes with AI and ML algorithms, Image processing techniques, and NLP processing techniques, the accuracy, reliability, and user-friendliness o the system can be optimized. </a:t>
            </a:r>
          </a:p>
          <a:p>
            <a:pPr marL="0" indent="0">
              <a:buNone/>
            </a:pPr>
            <a:endParaRPr lang="en-US" sz="1600"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pPr marL="0" indent="0">
              <a:buNone/>
            </a:pPr>
            <a:endParaRPr lang="en-US" sz="1600" b="1"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1045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E131D-BFD0-39E2-3665-7EE3BA1CFAAC}"/>
              </a:ext>
            </a:extLst>
          </p:cNvPr>
          <p:cNvSpPr>
            <a:spLocks noGrp="1"/>
          </p:cNvSpPr>
          <p:nvPr>
            <p:ph type="title"/>
          </p:nvPr>
        </p:nvSpPr>
        <p:spPr>
          <a:xfrm>
            <a:off x="1371600" y="0"/>
            <a:ext cx="9580256" cy="1066800"/>
          </a:xfrm>
        </p:spPr>
        <p:txBody>
          <a:bodyPr/>
          <a:lstStyle/>
          <a:p>
            <a:r>
              <a:rPr lang="en-US" b="1" dirty="0">
                <a:solidFill>
                  <a:schemeClr val="accent1">
                    <a:lumMod val="75000"/>
                  </a:schemeClr>
                </a:solidFill>
                <a:effectLst>
                  <a:outerShdw blurRad="38100" dist="38100" dir="2700000" algn="tl">
                    <a:srgbClr val="000000">
                      <a:alpha val="43137"/>
                    </a:srgbClr>
                  </a:outerShdw>
                </a:effectLst>
              </a:rPr>
              <a:t>Information Gathering</a:t>
            </a:r>
            <a:endParaRPr lang="en-US"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08745BF6-1271-9CD2-D9B7-C999DD20A19B}"/>
              </a:ext>
            </a:extLst>
          </p:cNvPr>
          <p:cNvSpPr>
            <a:spLocks noGrp="1"/>
          </p:cNvSpPr>
          <p:nvPr>
            <p:ph idx="1"/>
          </p:nvPr>
        </p:nvSpPr>
        <p:spPr>
          <a:xfrm>
            <a:off x="1371600" y="1143001"/>
            <a:ext cx="10567747" cy="5410200"/>
          </a:xfrm>
        </p:spPr>
        <p:txBody>
          <a:bodyPr>
            <a:normAutofit/>
          </a:bodyPr>
          <a:lstStyle/>
          <a:p>
            <a:pPr algn="l"/>
            <a:r>
              <a:rPr lang="en-US" b="1" dirty="0">
                <a:latin typeface="-apple-system"/>
              </a:rPr>
              <a:t>Number of interview sessions were conducted to finalize the component by the field specialists.</a:t>
            </a:r>
            <a:r>
              <a:rPr lang="en-US" b="1" i="0" dirty="0">
                <a:effectLst/>
                <a:latin typeface="-apple-system"/>
              </a:rPr>
              <a:t> </a:t>
            </a:r>
          </a:p>
          <a:p>
            <a:pPr algn="l">
              <a:buFont typeface="Wingdings" panose="05000000000000000000" pitchFamily="2" charset="2"/>
              <a:buChar char="ü"/>
            </a:pPr>
            <a:r>
              <a:rPr lang="en-US" i="0" dirty="0">
                <a:effectLst/>
                <a:latin typeface="-apple-system"/>
              </a:rPr>
              <a:t>Dr. </a:t>
            </a:r>
            <a:r>
              <a:rPr lang="en-US" dirty="0">
                <a:latin typeface="-apple-system"/>
              </a:rPr>
              <a:t>Christine </a:t>
            </a:r>
            <a:r>
              <a:rPr lang="en-US" dirty="0" err="1">
                <a:latin typeface="-apple-system"/>
              </a:rPr>
              <a:t>Buddhini</a:t>
            </a:r>
            <a:r>
              <a:rPr lang="en-US" dirty="0">
                <a:latin typeface="-apple-system"/>
              </a:rPr>
              <a:t> – Panadura Hospital </a:t>
            </a:r>
            <a:endParaRPr lang="en-US" i="0" dirty="0">
              <a:effectLst/>
              <a:latin typeface="-apple-system"/>
            </a:endParaRPr>
          </a:p>
          <a:p>
            <a:pPr algn="l">
              <a:buFont typeface="Wingdings" panose="05000000000000000000" pitchFamily="2" charset="2"/>
              <a:buChar char="ü"/>
            </a:pPr>
            <a:r>
              <a:rPr lang="en-US" i="0" dirty="0">
                <a:effectLst/>
                <a:latin typeface="-apple-system"/>
              </a:rPr>
              <a:t>Dr. </a:t>
            </a:r>
            <a:r>
              <a:rPr lang="en-US" i="0" dirty="0" err="1">
                <a:effectLst/>
                <a:latin typeface="-apple-system"/>
              </a:rPr>
              <a:t>Thilini</a:t>
            </a:r>
            <a:r>
              <a:rPr lang="en-US" i="0" dirty="0">
                <a:effectLst/>
                <a:latin typeface="-apple-system"/>
              </a:rPr>
              <a:t> </a:t>
            </a:r>
            <a:r>
              <a:rPr lang="en-US" i="0" dirty="0" err="1">
                <a:effectLst/>
                <a:latin typeface="-apple-system"/>
              </a:rPr>
              <a:t>Amarathunga</a:t>
            </a:r>
            <a:r>
              <a:rPr lang="en-US" i="0" dirty="0">
                <a:effectLst/>
                <a:latin typeface="-apple-system"/>
              </a:rPr>
              <a:t> - </a:t>
            </a:r>
            <a:r>
              <a:rPr lang="en-US" i="0" dirty="0" err="1">
                <a:effectLst/>
                <a:latin typeface="-apple-system"/>
              </a:rPr>
              <a:t>Muttur</a:t>
            </a:r>
            <a:r>
              <a:rPr lang="en-US" i="0" dirty="0">
                <a:effectLst/>
                <a:latin typeface="-apple-system"/>
              </a:rPr>
              <a:t> Hospital</a:t>
            </a:r>
          </a:p>
          <a:p>
            <a:pPr algn="l">
              <a:buFont typeface="Wingdings" panose="05000000000000000000" pitchFamily="2" charset="2"/>
              <a:buChar char="ü"/>
            </a:pPr>
            <a:r>
              <a:rPr lang="en-US" dirty="0">
                <a:latin typeface="-apple-system"/>
              </a:rPr>
              <a:t>Dr. </a:t>
            </a:r>
            <a:r>
              <a:rPr lang="en-US" dirty="0" err="1">
                <a:latin typeface="-apple-system"/>
              </a:rPr>
              <a:t>Deepal</a:t>
            </a:r>
            <a:r>
              <a:rPr lang="en-US" dirty="0">
                <a:latin typeface="-apple-system"/>
              </a:rPr>
              <a:t> – LRH hospital</a:t>
            </a:r>
            <a:endParaRPr lang="en-US" i="0" dirty="0">
              <a:effectLst/>
              <a:latin typeface="-apple-system"/>
            </a:endParaRPr>
          </a:p>
          <a:p>
            <a:r>
              <a:rPr lang="en-US" b="1" dirty="0">
                <a:latin typeface="-apple-system"/>
              </a:rPr>
              <a:t>Research was conducted after the comments of the panel and the specialists. </a:t>
            </a:r>
          </a:p>
          <a:p>
            <a:pPr lvl="1"/>
            <a:r>
              <a:rPr lang="en-US" b="1" dirty="0">
                <a:latin typeface="-apple-system"/>
              </a:rPr>
              <a:t>Existing systems</a:t>
            </a:r>
          </a:p>
          <a:p>
            <a:pPr lvl="1"/>
            <a:r>
              <a:rPr lang="en-US" b="1" dirty="0">
                <a:latin typeface="-apple-system"/>
              </a:rPr>
              <a:t>Research papers </a:t>
            </a:r>
          </a:p>
          <a:p>
            <a:pPr lvl="1"/>
            <a:r>
              <a:rPr lang="en-US" b="1" dirty="0">
                <a:latin typeface="-apple-system"/>
              </a:rPr>
              <a:t>Video tutorials</a:t>
            </a:r>
          </a:p>
          <a:p>
            <a:r>
              <a:rPr lang="en-US" b="1" dirty="0">
                <a:latin typeface="-apple-system"/>
              </a:rPr>
              <a:t>For the implementation, tutorial videos, blogs, and chatbot documentation are followed.</a:t>
            </a:r>
          </a:p>
          <a:p>
            <a:endParaRPr lang="en-US" b="1" i="0" dirty="0">
              <a:effectLst/>
              <a:latin typeface="-apple-system"/>
            </a:endParaRPr>
          </a:p>
          <a:p>
            <a:endParaRPr lang="en-US" dirty="0"/>
          </a:p>
        </p:txBody>
      </p:sp>
      <p:sp>
        <p:nvSpPr>
          <p:cNvPr id="6" name="Rectangle 5">
            <a:extLst>
              <a:ext uri="{FF2B5EF4-FFF2-40B4-BE49-F238E27FC236}">
                <a16:creationId xmlns:a16="http://schemas.microsoft.com/office/drawing/2014/main" id="{ECEB2BC9-AA55-A734-75BD-99E89CD8BDA3}"/>
              </a:ext>
            </a:extLst>
          </p:cNvPr>
          <p:cNvSpPr/>
          <p:nvPr/>
        </p:nvSpPr>
        <p:spPr>
          <a:xfrm>
            <a:off x="304897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mbria"/>
                <a:ea typeface="+mn-ea"/>
                <a:cs typeface="+mn-cs"/>
              </a:defRPr>
            </a:lvl1pPr>
            <a:lvl2pPr marL="457200" algn="l" defTabSz="914400" rtl="0" eaLnBrk="1" latinLnBrk="0" hangingPunct="1">
              <a:defRPr sz="1800" kern="1200">
                <a:solidFill>
                  <a:srgbClr val="FFFFFF"/>
                </a:solidFill>
                <a:latin typeface="Cambria"/>
                <a:ea typeface="+mn-ea"/>
                <a:cs typeface="+mn-cs"/>
              </a:defRPr>
            </a:lvl2pPr>
            <a:lvl3pPr marL="914400" algn="l" defTabSz="914400" rtl="0" eaLnBrk="1" latinLnBrk="0" hangingPunct="1">
              <a:defRPr sz="1800" kern="1200">
                <a:solidFill>
                  <a:srgbClr val="FFFFFF"/>
                </a:solidFill>
                <a:latin typeface="Cambria"/>
                <a:ea typeface="+mn-ea"/>
                <a:cs typeface="+mn-cs"/>
              </a:defRPr>
            </a:lvl3pPr>
            <a:lvl4pPr marL="1371600" algn="l" defTabSz="914400" rtl="0" eaLnBrk="1" latinLnBrk="0" hangingPunct="1">
              <a:defRPr sz="1800" kern="1200">
                <a:solidFill>
                  <a:srgbClr val="FFFFFF"/>
                </a:solidFill>
                <a:latin typeface="Cambria"/>
                <a:ea typeface="+mn-ea"/>
                <a:cs typeface="+mn-cs"/>
              </a:defRPr>
            </a:lvl4pPr>
            <a:lvl5pPr marL="1828800" algn="l" defTabSz="914400" rtl="0" eaLnBrk="1" latinLnBrk="0" hangingPunct="1">
              <a:defRPr sz="1800" kern="1200">
                <a:solidFill>
                  <a:srgbClr val="FFFFFF"/>
                </a:solidFill>
                <a:latin typeface="Cambria"/>
                <a:ea typeface="+mn-ea"/>
                <a:cs typeface="+mn-cs"/>
              </a:defRPr>
            </a:lvl5pPr>
            <a:lvl6pPr marL="2286000" algn="l" defTabSz="914400" rtl="0" eaLnBrk="1" latinLnBrk="0" hangingPunct="1">
              <a:defRPr sz="1800" kern="1200">
                <a:solidFill>
                  <a:srgbClr val="FFFFFF"/>
                </a:solidFill>
                <a:latin typeface="Cambria"/>
                <a:ea typeface="+mn-ea"/>
                <a:cs typeface="+mn-cs"/>
              </a:defRPr>
            </a:lvl6pPr>
            <a:lvl7pPr marL="2743200" algn="l" defTabSz="914400" rtl="0" eaLnBrk="1" latinLnBrk="0" hangingPunct="1">
              <a:defRPr sz="1800" kern="1200">
                <a:solidFill>
                  <a:srgbClr val="FFFFFF"/>
                </a:solidFill>
                <a:latin typeface="Cambria"/>
                <a:ea typeface="+mn-ea"/>
                <a:cs typeface="+mn-cs"/>
              </a:defRPr>
            </a:lvl7pPr>
            <a:lvl8pPr marL="3200400" algn="l" defTabSz="914400" rtl="0" eaLnBrk="1" latinLnBrk="0" hangingPunct="1">
              <a:defRPr sz="1800" kern="1200">
                <a:solidFill>
                  <a:srgbClr val="FFFFFF"/>
                </a:solidFill>
                <a:latin typeface="Cambria"/>
                <a:ea typeface="+mn-ea"/>
                <a:cs typeface="+mn-cs"/>
              </a:defRPr>
            </a:lvl8pPr>
            <a:lvl9pPr marL="3657600" algn="l" defTabSz="914400" rtl="0" eaLnBrk="1" latinLnBrk="0" hangingPunct="1">
              <a:defRPr sz="1800" kern="1200">
                <a:solidFill>
                  <a:srgbClr val="FFFFFF"/>
                </a:solidFill>
                <a:latin typeface="Cambria"/>
                <a:ea typeface="+mn-ea"/>
                <a:cs typeface="+mn-cs"/>
              </a:defRPr>
            </a:lvl9pPr>
          </a:lstStyle>
          <a:p>
            <a:pPr>
              <a:spcAft>
                <a:spcPts val="600"/>
              </a:spcAft>
            </a:pPr>
            <a:r>
              <a:rPr lang="en-US" sz="1800" b="1" dirty="0">
                <a:solidFill>
                  <a:schemeClr val="tx1"/>
                </a:solidFill>
              </a:rPr>
              <a:t>IT20405090</a:t>
            </a:r>
            <a:r>
              <a:rPr lang="en-US" sz="1800" dirty="0">
                <a:solidFill>
                  <a:schemeClr val="tx1"/>
                </a:solidFill>
              </a:rPr>
              <a:t>  |   Vanhoff R.L.|   </a:t>
            </a:r>
            <a:r>
              <a:rPr lang="en-US" sz="1800" b="0" dirty="0">
                <a:solidFill>
                  <a:schemeClr val="tx1"/>
                </a:solidFill>
              </a:rPr>
              <a:t>TMP-23-103</a:t>
            </a:r>
          </a:p>
        </p:txBody>
      </p:sp>
    </p:spTree>
    <p:extLst>
      <p:ext uri="{BB962C8B-B14F-4D97-AF65-F5344CB8AC3E}">
        <p14:creationId xmlns:p14="http://schemas.microsoft.com/office/powerpoint/2010/main" val="2797785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80481" y="381000"/>
            <a:ext cx="4197624" cy="707886"/>
          </a:xfrm>
          <a:prstGeom prst="rect">
            <a:avLst/>
          </a:prstGeom>
        </p:spPr>
        <p:txBody>
          <a:bodyPr wrap="none">
            <a:spAutoFit/>
          </a:bodyPr>
          <a:lstStyle/>
          <a:p>
            <a:pPr algn="ctr"/>
            <a:r>
              <a:rPr lang="en-US" sz="4000" b="1"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Research Problem</a:t>
            </a:r>
          </a:p>
        </p:txBody>
      </p:sp>
      <p:graphicFrame>
        <p:nvGraphicFramePr>
          <p:cNvPr id="7" name="Diagram 6"/>
          <p:cNvGraphicFramePr/>
          <p:nvPr/>
        </p:nvGraphicFramePr>
        <p:xfrm>
          <a:off x="1676400" y="1295400"/>
          <a:ext cx="10896600" cy="5111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2507" y="4419600"/>
            <a:ext cx="2019300" cy="226695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3000" y="3048000"/>
            <a:ext cx="1828800" cy="2266950"/>
          </a:xfrm>
          <a:prstGeom prst="rect">
            <a:avLst/>
          </a:prstGeom>
        </p:spPr>
      </p:pic>
    </p:spTree>
    <p:extLst>
      <p:ext uri="{BB962C8B-B14F-4D97-AF65-F5344CB8AC3E}">
        <p14:creationId xmlns:p14="http://schemas.microsoft.com/office/powerpoint/2010/main" val="1128964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65397-41E5-256E-C6B6-7BBF5C102558}"/>
              </a:ext>
            </a:extLst>
          </p:cNvPr>
          <p:cNvSpPr>
            <a:spLocks noGrp="1"/>
          </p:cNvSpPr>
          <p:nvPr>
            <p:ph type="title"/>
          </p:nvPr>
        </p:nvSpPr>
        <p:spPr>
          <a:xfrm>
            <a:off x="1086643" y="0"/>
            <a:ext cx="10018713" cy="838200"/>
          </a:xfrm>
        </p:spPr>
        <p:txBody>
          <a:bodyPr/>
          <a:lstStyle/>
          <a:p>
            <a:r>
              <a:rPr lang="en-US" b="1" dirty="0">
                <a:solidFill>
                  <a:schemeClr val="accent1">
                    <a:lumMod val="75000"/>
                  </a:schemeClr>
                </a:solidFill>
                <a:effectLst>
                  <a:outerShdw blurRad="38100" dist="38100" dir="2700000" algn="tl">
                    <a:srgbClr val="000000">
                      <a:alpha val="43137"/>
                    </a:srgbClr>
                  </a:outerShdw>
                </a:effectLst>
              </a:rPr>
              <a:t>Component Overview Diagram</a:t>
            </a:r>
            <a:endParaRPr lang="en-US" b="1" dirty="0">
              <a:effectLst>
                <a:outerShdw blurRad="38100" dist="38100" dir="2700000" algn="tl">
                  <a:srgbClr val="000000">
                    <a:alpha val="43137"/>
                  </a:srgbClr>
                </a:outerShdw>
              </a:effectLst>
            </a:endParaRPr>
          </a:p>
        </p:txBody>
      </p:sp>
      <p:pic>
        <p:nvPicPr>
          <p:cNvPr id="1026" name="Picture 2" descr="Premium Vector | Man big data software engineer programmer with laptop">
            <a:extLst>
              <a:ext uri="{FF2B5EF4-FFF2-40B4-BE49-F238E27FC236}">
                <a16:creationId xmlns:a16="http://schemas.microsoft.com/office/drawing/2014/main" id="{3268A2BB-231A-CCCC-3D3D-6866127CAD9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44065" y="3033849"/>
            <a:ext cx="1600200" cy="1600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58058C8-D9E6-A01A-D1C3-F41EDA459CEA}"/>
              </a:ext>
            </a:extLst>
          </p:cNvPr>
          <p:cNvSpPr/>
          <p:nvPr/>
        </p:nvSpPr>
        <p:spPr>
          <a:xfrm>
            <a:off x="3245032" y="1219200"/>
            <a:ext cx="7315200" cy="4800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3FEE4998-AC96-B1E0-F181-C19C8DC111F2}"/>
              </a:ext>
            </a:extLst>
          </p:cNvPr>
          <p:cNvSpPr/>
          <p:nvPr/>
        </p:nvSpPr>
        <p:spPr>
          <a:xfrm>
            <a:off x="3619784" y="1447800"/>
            <a:ext cx="3537608" cy="4191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9684544-60B5-2934-B65F-B5E7DDD0225E}"/>
              </a:ext>
            </a:extLst>
          </p:cNvPr>
          <p:cNvSpPr txBox="1"/>
          <p:nvPr/>
        </p:nvSpPr>
        <p:spPr>
          <a:xfrm>
            <a:off x="3625193" y="1676400"/>
            <a:ext cx="3537608" cy="400110"/>
          </a:xfrm>
          <a:prstGeom prst="rect">
            <a:avLst/>
          </a:prstGeom>
          <a:noFill/>
        </p:spPr>
        <p:txBody>
          <a:bodyPr wrap="square" rtlCol="0">
            <a:spAutoFit/>
          </a:bodyPr>
          <a:lstStyle/>
          <a:p>
            <a:r>
              <a:rPr lang="en-US" sz="2000" b="1" u="sng" dirty="0"/>
              <a:t>Chatbot Modeling Language</a:t>
            </a:r>
          </a:p>
        </p:txBody>
      </p:sp>
      <p:sp>
        <p:nvSpPr>
          <p:cNvPr id="6" name="Oval 5">
            <a:extLst>
              <a:ext uri="{FF2B5EF4-FFF2-40B4-BE49-F238E27FC236}">
                <a16:creationId xmlns:a16="http://schemas.microsoft.com/office/drawing/2014/main" id="{BA1A0E9D-0445-9B99-F1D7-35FDFE67A760}"/>
              </a:ext>
            </a:extLst>
          </p:cNvPr>
          <p:cNvSpPr/>
          <p:nvPr/>
        </p:nvSpPr>
        <p:spPr>
          <a:xfrm>
            <a:off x="4038600" y="2514600"/>
            <a:ext cx="2438400" cy="6096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Intent Package</a:t>
            </a:r>
          </a:p>
        </p:txBody>
      </p:sp>
      <p:sp>
        <p:nvSpPr>
          <p:cNvPr id="7" name="Oval 6">
            <a:extLst>
              <a:ext uri="{FF2B5EF4-FFF2-40B4-BE49-F238E27FC236}">
                <a16:creationId xmlns:a16="http://schemas.microsoft.com/office/drawing/2014/main" id="{14B5B052-BCDE-F14F-887A-13A44ED78337}"/>
              </a:ext>
            </a:extLst>
          </p:cNvPr>
          <p:cNvSpPr/>
          <p:nvPr/>
        </p:nvSpPr>
        <p:spPr>
          <a:xfrm>
            <a:off x="4038600" y="3581401"/>
            <a:ext cx="2438400" cy="6096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Execution Package</a:t>
            </a:r>
          </a:p>
        </p:txBody>
      </p:sp>
      <p:sp>
        <p:nvSpPr>
          <p:cNvPr id="8" name="Oval 7">
            <a:extLst>
              <a:ext uri="{FF2B5EF4-FFF2-40B4-BE49-F238E27FC236}">
                <a16:creationId xmlns:a16="http://schemas.microsoft.com/office/drawing/2014/main" id="{A633619F-64FF-02E0-21C5-8C8FA4700109}"/>
              </a:ext>
            </a:extLst>
          </p:cNvPr>
          <p:cNvSpPr/>
          <p:nvPr/>
        </p:nvSpPr>
        <p:spPr>
          <a:xfrm>
            <a:off x="4038600" y="4661266"/>
            <a:ext cx="2438400" cy="6096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Backend Models</a:t>
            </a:r>
          </a:p>
        </p:txBody>
      </p:sp>
      <p:sp>
        <p:nvSpPr>
          <p:cNvPr id="9" name="Arrow: Right 8">
            <a:extLst>
              <a:ext uri="{FF2B5EF4-FFF2-40B4-BE49-F238E27FC236}">
                <a16:creationId xmlns:a16="http://schemas.microsoft.com/office/drawing/2014/main" id="{C57892A9-4C1F-8D81-CFE8-4F3910C77049}"/>
              </a:ext>
            </a:extLst>
          </p:cNvPr>
          <p:cNvSpPr/>
          <p:nvPr/>
        </p:nvSpPr>
        <p:spPr>
          <a:xfrm>
            <a:off x="2902132" y="2514600"/>
            <a:ext cx="685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3E599F49-BB81-32D9-9789-B782AE31833B}"/>
              </a:ext>
            </a:extLst>
          </p:cNvPr>
          <p:cNvSpPr/>
          <p:nvPr/>
        </p:nvSpPr>
        <p:spPr>
          <a:xfrm>
            <a:off x="2895011" y="3643449"/>
            <a:ext cx="685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FBF5F99B-605C-E2B8-47B1-31B78D6290C9}"/>
              </a:ext>
            </a:extLst>
          </p:cNvPr>
          <p:cNvSpPr/>
          <p:nvPr/>
        </p:nvSpPr>
        <p:spPr>
          <a:xfrm>
            <a:off x="2871899" y="4775566"/>
            <a:ext cx="685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9532239-5DE1-FC86-C103-E1C8D4019B6D}"/>
              </a:ext>
            </a:extLst>
          </p:cNvPr>
          <p:cNvSpPr txBox="1"/>
          <p:nvPr/>
        </p:nvSpPr>
        <p:spPr>
          <a:xfrm>
            <a:off x="1086643" y="4775566"/>
            <a:ext cx="1517220" cy="646331"/>
          </a:xfrm>
          <a:prstGeom prst="rect">
            <a:avLst/>
          </a:prstGeom>
          <a:noFill/>
        </p:spPr>
        <p:txBody>
          <a:bodyPr wrap="square" rtlCol="0">
            <a:spAutoFit/>
          </a:bodyPr>
          <a:lstStyle/>
          <a:p>
            <a:r>
              <a:rPr lang="en-US" dirty="0"/>
              <a:t>Software Engineer</a:t>
            </a:r>
          </a:p>
        </p:txBody>
      </p:sp>
      <p:cxnSp>
        <p:nvCxnSpPr>
          <p:cNvPr id="14" name="Straight Arrow Connector 13">
            <a:extLst>
              <a:ext uri="{FF2B5EF4-FFF2-40B4-BE49-F238E27FC236}">
                <a16:creationId xmlns:a16="http://schemas.microsoft.com/office/drawing/2014/main" id="{DDAE99B6-ECE8-A6E0-112B-3957575DF4B1}"/>
              </a:ext>
            </a:extLst>
          </p:cNvPr>
          <p:cNvCxnSpPr/>
          <p:nvPr/>
        </p:nvCxnSpPr>
        <p:spPr>
          <a:xfrm flipV="1">
            <a:off x="5181600" y="3213467"/>
            <a:ext cx="0" cy="304800"/>
          </a:xfrm>
          <a:prstGeom prst="straightConnector1">
            <a:avLst/>
          </a:prstGeom>
          <a:ln>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FECD9EE-DB8E-F366-66A1-8C329654EC5A}"/>
              </a:ext>
            </a:extLst>
          </p:cNvPr>
          <p:cNvSpPr txBox="1"/>
          <p:nvPr/>
        </p:nvSpPr>
        <p:spPr>
          <a:xfrm>
            <a:off x="5243527" y="3213467"/>
            <a:ext cx="1340871" cy="307777"/>
          </a:xfrm>
          <a:prstGeom prst="rect">
            <a:avLst/>
          </a:prstGeom>
          <a:noFill/>
        </p:spPr>
        <p:txBody>
          <a:bodyPr wrap="square" rtlCol="0">
            <a:spAutoFit/>
          </a:bodyPr>
          <a:lstStyle/>
          <a:p>
            <a:r>
              <a:rPr lang="en-US" sz="1400" dirty="0"/>
              <a:t>uses</a:t>
            </a:r>
          </a:p>
        </p:txBody>
      </p:sp>
      <p:cxnSp>
        <p:nvCxnSpPr>
          <p:cNvPr id="16" name="Straight Arrow Connector 15">
            <a:extLst>
              <a:ext uri="{FF2B5EF4-FFF2-40B4-BE49-F238E27FC236}">
                <a16:creationId xmlns:a16="http://schemas.microsoft.com/office/drawing/2014/main" id="{193F3041-F7EF-8F13-0B03-A139EC3D9527}"/>
              </a:ext>
            </a:extLst>
          </p:cNvPr>
          <p:cNvCxnSpPr>
            <a:cxnSpLocks/>
          </p:cNvCxnSpPr>
          <p:nvPr/>
        </p:nvCxnSpPr>
        <p:spPr>
          <a:xfrm>
            <a:off x="5166360" y="4307484"/>
            <a:ext cx="0" cy="353782"/>
          </a:xfrm>
          <a:prstGeom prst="straightConnector1">
            <a:avLst/>
          </a:prstGeom>
          <a:ln>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7E51472-5F17-16CE-BCD2-916B00267E1B}"/>
              </a:ext>
            </a:extLst>
          </p:cNvPr>
          <p:cNvSpPr txBox="1"/>
          <p:nvPr/>
        </p:nvSpPr>
        <p:spPr>
          <a:xfrm>
            <a:off x="5241724" y="3213467"/>
            <a:ext cx="1340871" cy="307777"/>
          </a:xfrm>
          <a:prstGeom prst="rect">
            <a:avLst/>
          </a:prstGeom>
          <a:noFill/>
        </p:spPr>
        <p:txBody>
          <a:bodyPr wrap="square" rtlCol="0">
            <a:spAutoFit/>
          </a:bodyPr>
          <a:lstStyle/>
          <a:p>
            <a:r>
              <a:rPr lang="en-US" sz="1400" dirty="0"/>
              <a:t>uses</a:t>
            </a:r>
          </a:p>
        </p:txBody>
      </p:sp>
      <p:sp>
        <p:nvSpPr>
          <p:cNvPr id="19" name="TextBox 18">
            <a:extLst>
              <a:ext uri="{FF2B5EF4-FFF2-40B4-BE49-F238E27FC236}">
                <a16:creationId xmlns:a16="http://schemas.microsoft.com/office/drawing/2014/main" id="{504AFD18-848A-71E7-F708-A724E8E55670}"/>
              </a:ext>
            </a:extLst>
          </p:cNvPr>
          <p:cNvSpPr txBox="1"/>
          <p:nvPr/>
        </p:nvSpPr>
        <p:spPr>
          <a:xfrm>
            <a:off x="5214802" y="4305309"/>
            <a:ext cx="1340871" cy="307777"/>
          </a:xfrm>
          <a:prstGeom prst="rect">
            <a:avLst/>
          </a:prstGeom>
          <a:noFill/>
        </p:spPr>
        <p:txBody>
          <a:bodyPr wrap="square" rtlCol="0">
            <a:spAutoFit/>
          </a:bodyPr>
          <a:lstStyle/>
          <a:p>
            <a:r>
              <a:rPr lang="en-US" sz="1400" dirty="0"/>
              <a:t>uses</a:t>
            </a:r>
          </a:p>
        </p:txBody>
      </p:sp>
      <p:sp>
        <p:nvSpPr>
          <p:cNvPr id="20" name="Arrow: Right 19">
            <a:extLst>
              <a:ext uri="{FF2B5EF4-FFF2-40B4-BE49-F238E27FC236}">
                <a16:creationId xmlns:a16="http://schemas.microsoft.com/office/drawing/2014/main" id="{92513A9D-FE3E-EC80-7DF1-A54A98EA6A14}"/>
              </a:ext>
            </a:extLst>
          </p:cNvPr>
          <p:cNvSpPr/>
          <p:nvPr/>
        </p:nvSpPr>
        <p:spPr>
          <a:xfrm>
            <a:off x="7315200" y="2819400"/>
            <a:ext cx="854189" cy="39406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1" name="Arrow: Right 20">
            <a:extLst>
              <a:ext uri="{FF2B5EF4-FFF2-40B4-BE49-F238E27FC236}">
                <a16:creationId xmlns:a16="http://schemas.microsoft.com/office/drawing/2014/main" id="{E0FC7529-530E-69B6-7F1C-8BF3D621CE0D}"/>
              </a:ext>
            </a:extLst>
          </p:cNvPr>
          <p:cNvSpPr/>
          <p:nvPr/>
        </p:nvSpPr>
        <p:spPr>
          <a:xfrm>
            <a:off x="7315200" y="4559299"/>
            <a:ext cx="854189" cy="39406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10562E3-22E6-9147-CA50-83A6054E1FFD}"/>
              </a:ext>
            </a:extLst>
          </p:cNvPr>
          <p:cNvSpPr/>
          <p:nvPr/>
        </p:nvSpPr>
        <p:spPr>
          <a:xfrm>
            <a:off x="8377622" y="2438399"/>
            <a:ext cx="1824491" cy="115606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915F638-33E1-E393-A987-A137A4640CE1}"/>
              </a:ext>
            </a:extLst>
          </p:cNvPr>
          <p:cNvSpPr txBox="1"/>
          <p:nvPr/>
        </p:nvSpPr>
        <p:spPr>
          <a:xfrm>
            <a:off x="8377621" y="2450068"/>
            <a:ext cx="1909379" cy="369332"/>
          </a:xfrm>
          <a:prstGeom prst="rect">
            <a:avLst/>
          </a:prstGeom>
          <a:noFill/>
        </p:spPr>
        <p:txBody>
          <a:bodyPr wrap="square" rtlCol="0">
            <a:spAutoFit/>
          </a:bodyPr>
          <a:lstStyle/>
          <a:p>
            <a:r>
              <a:rPr lang="en-US" b="1" dirty="0"/>
              <a:t>Chatbot Runtime</a:t>
            </a:r>
          </a:p>
        </p:txBody>
      </p:sp>
      <p:pic>
        <p:nvPicPr>
          <p:cNvPr id="1036" name="Picture 12" descr="settings icon isolated on white background. Simple and editable settings  icons. Modern icon vector illustration. Stock Vector | Adobe Stock">
            <a:extLst>
              <a:ext uri="{FF2B5EF4-FFF2-40B4-BE49-F238E27FC236}">
                <a16:creationId xmlns:a16="http://schemas.microsoft.com/office/drawing/2014/main" id="{F8E27037-737D-874A-D289-4F1DBC740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018" t="3333" r="10000" b="20941"/>
          <a:stretch/>
        </p:blipFill>
        <p:spPr bwMode="auto">
          <a:xfrm>
            <a:off x="8983933" y="2920856"/>
            <a:ext cx="611867" cy="57215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D0C404D4-7A0E-1A5C-1F2D-7F8FF0E61C08}"/>
              </a:ext>
            </a:extLst>
          </p:cNvPr>
          <p:cNvSpPr/>
          <p:nvPr/>
        </p:nvSpPr>
        <p:spPr>
          <a:xfrm>
            <a:off x="8377621" y="4286620"/>
            <a:ext cx="1824491" cy="133349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A56AE100-FAB7-56FE-678B-6EEC180F0234}"/>
              </a:ext>
            </a:extLst>
          </p:cNvPr>
          <p:cNvSpPr txBox="1"/>
          <p:nvPr/>
        </p:nvSpPr>
        <p:spPr>
          <a:xfrm>
            <a:off x="8396487" y="4306585"/>
            <a:ext cx="1890513" cy="369332"/>
          </a:xfrm>
          <a:prstGeom prst="rect">
            <a:avLst/>
          </a:prstGeom>
          <a:noFill/>
        </p:spPr>
        <p:txBody>
          <a:bodyPr wrap="square" rtlCol="0">
            <a:spAutoFit/>
          </a:bodyPr>
          <a:lstStyle/>
          <a:p>
            <a:r>
              <a:rPr lang="en-US" b="1" dirty="0"/>
              <a:t>Backend Services</a:t>
            </a:r>
          </a:p>
        </p:txBody>
      </p:sp>
      <p:pic>
        <p:nvPicPr>
          <p:cNvPr id="1042" name="Picture 18" descr="Database Icon for Free Download | FreeImages">
            <a:extLst>
              <a:ext uri="{FF2B5EF4-FFF2-40B4-BE49-F238E27FC236}">
                <a16:creationId xmlns:a16="http://schemas.microsoft.com/office/drawing/2014/main" id="{FC7501FB-27BE-4753-6EE1-3CB10411A6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09939" y="4764604"/>
            <a:ext cx="824049" cy="824049"/>
          </a:xfrm>
          <a:prstGeom prst="rect">
            <a:avLst/>
          </a:prstGeom>
          <a:noFill/>
          <a:extLst>
            <a:ext uri="{909E8E84-426E-40DD-AFC4-6F175D3DCCD1}">
              <a14:hiddenFill xmlns:a14="http://schemas.microsoft.com/office/drawing/2010/main">
                <a:solidFill>
                  <a:srgbClr val="FFFFFF"/>
                </a:solidFill>
              </a14:hiddenFill>
            </a:ext>
          </a:extLst>
        </p:spPr>
      </p:pic>
      <p:sp>
        <p:nvSpPr>
          <p:cNvPr id="27" name="AutoShape 20" descr="Python Vector SVG Icon (13) - SVG Repo">
            <a:extLst>
              <a:ext uri="{FF2B5EF4-FFF2-40B4-BE49-F238E27FC236}">
                <a16:creationId xmlns:a16="http://schemas.microsoft.com/office/drawing/2014/main" id="{061B4C61-0936-4993-177E-13B5C283EEC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8" name="Picture 24" descr="Python Logo Png - Transparent Background Python Logo, Png Download - kindpng">
            <a:extLst>
              <a:ext uri="{FF2B5EF4-FFF2-40B4-BE49-F238E27FC236}">
                <a16:creationId xmlns:a16="http://schemas.microsoft.com/office/drawing/2014/main" id="{695D0E10-6D76-66A2-E12D-8B84A90D577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66306" y="4813665"/>
            <a:ext cx="666735" cy="70022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yTorch">
            <a:extLst>
              <a:ext uri="{FF2B5EF4-FFF2-40B4-BE49-F238E27FC236}">
                <a16:creationId xmlns:a16="http://schemas.microsoft.com/office/drawing/2014/main" id="{584F3F85-3EA7-8A75-3F65-3A1929F5AD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20491" y="1291466"/>
            <a:ext cx="538750" cy="538750"/>
          </a:xfrm>
          <a:prstGeom prst="rect">
            <a:avLst/>
          </a:prstGeom>
          <a:noFill/>
          <a:extLst>
            <a:ext uri="{909E8E84-426E-40DD-AFC4-6F175D3DCCD1}">
              <a14:hiddenFill xmlns:a14="http://schemas.microsoft.com/office/drawing/2010/main">
                <a:solidFill>
                  <a:srgbClr val="FFFFFF"/>
                </a:solidFill>
              </a14:hiddenFill>
            </a:ext>
          </a:extLst>
        </p:spPr>
      </p:pic>
      <p:sp>
        <p:nvSpPr>
          <p:cNvPr id="29" name="Arrow: Up-Down 28">
            <a:extLst>
              <a:ext uri="{FF2B5EF4-FFF2-40B4-BE49-F238E27FC236}">
                <a16:creationId xmlns:a16="http://schemas.microsoft.com/office/drawing/2014/main" id="{594E3E6B-9DA7-823A-86B0-87BAF61C72FF}"/>
              </a:ext>
            </a:extLst>
          </p:cNvPr>
          <p:cNvSpPr/>
          <p:nvPr/>
        </p:nvSpPr>
        <p:spPr>
          <a:xfrm>
            <a:off x="9160375" y="1856263"/>
            <a:ext cx="305931" cy="572154"/>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0" name="Arrow: Up-Down 29">
            <a:extLst>
              <a:ext uri="{FF2B5EF4-FFF2-40B4-BE49-F238E27FC236}">
                <a16:creationId xmlns:a16="http://schemas.microsoft.com/office/drawing/2014/main" id="{E85F4DC1-617F-F29C-F6B0-C2D9A3EFC7AE}"/>
              </a:ext>
            </a:extLst>
          </p:cNvPr>
          <p:cNvSpPr/>
          <p:nvPr/>
        </p:nvSpPr>
        <p:spPr>
          <a:xfrm>
            <a:off x="9160375" y="3702973"/>
            <a:ext cx="305931" cy="572154"/>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052" name="Picture 28" descr="Parents and baby icon family design Royalty Free Vector">
            <a:extLst>
              <a:ext uri="{FF2B5EF4-FFF2-40B4-BE49-F238E27FC236}">
                <a16:creationId xmlns:a16="http://schemas.microsoft.com/office/drawing/2014/main" id="{2046D462-DB4C-2F52-C23B-FE004BAE42F2}"/>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4261" t="10000" r="23824" b="14445"/>
          <a:stretch/>
        </p:blipFill>
        <p:spPr bwMode="auto">
          <a:xfrm>
            <a:off x="10933365" y="2300047"/>
            <a:ext cx="1167065" cy="1509953"/>
          </a:xfrm>
          <a:prstGeom prst="rect">
            <a:avLst/>
          </a:prstGeom>
          <a:noFill/>
          <a:extLst>
            <a:ext uri="{909E8E84-426E-40DD-AFC4-6F175D3DCCD1}">
              <a14:hiddenFill xmlns:a14="http://schemas.microsoft.com/office/drawing/2010/main">
                <a:solidFill>
                  <a:srgbClr val="FFFFFF"/>
                </a:solidFill>
              </a14:hiddenFill>
            </a:ext>
          </a:extLst>
        </p:spPr>
      </p:pic>
      <p:sp>
        <p:nvSpPr>
          <p:cNvPr id="31" name="Arrow: Left-Right 30">
            <a:extLst>
              <a:ext uri="{FF2B5EF4-FFF2-40B4-BE49-F238E27FC236}">
                <a16:creationId xmlns:a16="http://schemas.microsoft.com/office/drawing/2014/main" id="{1E07FA70-DD6C-301A-8D5F-1AAFBA078838}"/>
              </a:ext>
            </a:extLst>
          </p:cNvPr>
          <p:cNvSpPr/>
          <p:nvPr/>
        </p:nvSpPr>
        <p:spPr>
          <a:xfrm>
            <a:off x="10230761" y="3233655"/>
            <a:ext cx="594627" cy="265562"/>
          </a:xfrm>
          <a:prstGeom prst="lef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5A1740FF-8CDF-5AB7-F441-2DA2972F60B9}"/>
              </a:ext>
            </a:extLst>
          </p:cNvPr>
          <p:cNvSpPr txBox="1"/>
          <p:nvPr/>
        </p:nvSpPr>
        <p:spPr>
          <a:xfrm>
            <a:off x="10032667" y="3763082"/>
            <a:ext cx="1320286" cy="369332"/>
          </a:xfrm>
          <a:prstGeom prst="rect">
            <a:avLst/>
          </a:prstGeom>
          <a:noFill/>
        </p:spPr>
        <p:txBody>
          <a:bodyPr wrap="square" rtlCol="0">
            <a:spAutoFit/>
          </a:bodyPr>
          <a:lstStyle/>
          <a:p>
            <a:r>
              <a:rPr lang="en-US" dirty="0"/>
              <a:t>GUI-to-text</a:t>
            </a:r>
            <a:endParaRPr lang="en-US" sz="1400" dirty="0"/>
          </a:p>
        </p:txBody>
      </p:sp>
      <p:sp>
        <p:nvSpPr>
          <p:cNvPr id="1025" name="TextBox 1024">
            <a:extLst>
              <a:ext uri="{FF2B5EF4-FFF2-40B4-BE49-F238E27FC236}">
                <a16:creationId xmlns:a16="http://schemas.microsoft.com/office/drawing/2014/main" id="{F572BC44-7716-C2E1-1CF2-E20DA59EC5DC}"/>
              </a:ext>
            </a:extLst>
          </p:cNvPr>
          <p:cNvSpPr txBox="1"/>
          <p:nvPr/>
        </p:nvSpPr>
        <p:spPr>
          <a:xfrm>
            <a:off x="10933365" y="1753344"/>
            <a:ext cx="1167065" cy="646331"/>
          </a:xfrm>
          <a:prstGeom prst="rect">
            <a:avLst/>
          </a:prstGeom>
          <a:noFill/>
        </p:spPr>
        <p:txBody>
          <a:bodyPr wrap="square" rtlCol="0">
            <a:spAutoFit/>
          </a:bodyPr>
          <a:lstStyle/>
          <a:p>
            <a:pPr algn="ctr"/>
            <a:r>
              <a:rPr lang="en-US" dirty="0"/>
              <a:t>Chatbot user</a:t>
            </a:r>
          </a:p>
        </p:txBody>
      </p:sp>
      <p:sp>
        <p:nvSpPr>
          <p:cNvPr id="1027" name="TextBox 1026">
            <a:extLst>
              <a:ext uri="{FF2B5EF4-FFF2-40B4-BE49-F238E27FC236}">
                <a16:creationId xmlns:a16="http://schemas.microsoft.com/office/drawing/2014/main" id="{B52644A2-F7C3-D1C1-83B9-A5D3D5308BD3}"/>
              </a:ext>
            </a:extLst>
          </p:cNvPr>
          <p:cNvSpPr txBox="1"/>
          <p:nvPr/>
        </p:nvSpPr>
        <p:spPr>
          <a:xfrm>
            <a:off x="7430689" y="1255857"/>
            <a:ext cx="1735095" cy="830997"/>
          </a:xfrm>
          <a:prstGeom prst="rect">
            <a:avLst/>
          </a:prstGeom>
          <a:noFill/>
        </p:spPr>
        <p:txBody>
          <a:bodyPr wrap="square" rtlCol="0">
            <a:spAutoFit/>
          </a:bodyPr>
          <a:lstStyle/>
          <a:p>
            <a:pPr algn="ctr"/>
            <a:r>
              <a:rPr lang="en-US" sz="1600" dirty="0"/>
              <a:t>Intent Recognition NLU Providers</a:t>
            </a:r>
          </a:p>
        </p:txBody>
      </p:sp>
    </p:spTree>
    <p:extLst>
      <p:ext uri="{BB962C8B-B14F-4D97-AF65-F5344CB8AC3E}">
        <p14:creationId xmlns:p14="http://schemas.microsoft.com/office/powerpoint/2010/main" val="311595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5638" y="93074"/>
            <a:ext cx="3429000" cy="2568440"/>
          </a:xfrm>
          <a:prstGeom prst="ellipse">
            <a:avLst/>
          </a:prstGeom>
          <a:ln>
            <a:noFill/>
          </a:ln>
          <a:effectLst>
            <a:softEdge rad="112500"/>
          </a:effectLst>
        </p:spPr>
      </p:pic>
      <p:sp>
        <p:nvSpPr>
          <p:cNvPr id="8" name="Rectangle 5"/>
          <p:cNvSpPr>
            <a:spLocks noChangeArrowheads="1"/>
          </p:cNvSpPr>
          <p:nvPr/>
        </p:nvSpPr>
        <p:spPr bwMode="auto">
          <a:xfrm>
            <a:off x="0" y="-338811"/>
            <a:ext cx="65" cy="677623"/>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6"/>
          <p:cNvSpPr>
            <a:spLocks noChangeArrowheads="1"/>
          </p:cNvSpPr>
          <p:nvPr/>
        </p:nvSpPr>
        <p:spPr bwMode="auto">
          <a:xfrm>
            <a:off x="0" y="-338811"/>
            <a:ext cx="65" cy="677623"/>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7"/>
          <p:cNvSpPr>
            <a:spLocks noChangeArrowheads="1"/>
          </p:cNvSpPr>
          <p:nvPr/>
        </p:nvSpPr>
        <p:spPr bwMode="auto">
          <a:xfrm>
            <a:off x="0" y="-338811"/>
            <a:ext cx="65" cy="677623"/>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1" name="Title 1">
            <a:extLst>
              <a:ext uri="{FF2B5EF4-FFF2-40B4-BE49-F238E27FC236}">
                <a16:creationId xmlns:a16="http://schemas.microsoft.com/office/drawing/2014/main" id="{A728A4DB-E507-8916-1DD4-A8032DD1CEF6}"/>
              </a:ext>
            </a:extLst>
          </p:cNvPr>
          <p:cNvSpPr txBox="1">
            <a:spLocks/>
          </p:cNvSpPr>
          <p:nvPr/>
        </p:nvSpPr>
        <p:spPr>
          <a:xfrm>
            <a:off x="685800" y="338812"/>
            <a:ext cx="10018713" cy="83820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accent1">
                    <a:lumMod val="75000"/>
                  </a:schemeClr>
                </a:solidFill>
                <a:effectLst>
                  <a:outerShdw blurRad="38100" dist="38100" dir="2700000" algn="tl">
                    <a:srgbClr val="000000">
                      <a:alpha val="43137"/>
                    </a:srgbClr>
                  </a:outerShdw>
                </a:effectLst>
              </a:rPr>
              <a:t>Methodology – Chat-bot</a:t>
            </a:r>
            <a:endParaRPr lang="en-US" b="1" dirty="0">
              <a:effectLst>
                <a:outerShdw blurRad="38100" dist="38100" dir="2700000" algn="tl">
                  <a:srgbClr val="000000">
                    <a:alpha val="43137"/>
                  </a:srgbClr>
                </a:outerShdw>
              </a:effectLst>
            </a:endParaRPr>
          </a:p>
        </p:txBody>
      </p:sp>
      <p:sp>
        <p:nvSpPr>
          <p:cNvPr id="2" name="Rectangle 1"/>
          <p:cNvSpPr/>
          <p:nvPr/>
        </p:nvSpPr>
        <p:spPr>
          <a:xfrm>
            <a:off x="1333499" y="1812503"/>
            <a:ext cx="9029701" cy="4431983"/>
          </a:xfrm>
          <a:prstGeom prst="rect">
            <a:avLst/>
          </a:prstGeom>
        </p:spPr>
        <p:txBody>
          <a:bodyPr wrap="square">
            <a:spAutoFit/>
          </a:bodyPr>
          <a:lstStyle/>
          <a:p>
            <a:pPr lvl="0" eaLnBrk="0" fontAlgn="base" hangingPunct="0">
              <a:spcBef>
                <a:spcPct val="0"/>
              </a:spcBef>
              <a:spcAft>
                <a:spcPct val="0"/>
              </a:spcAft>
              <a:buFontTx/>
              <a:buAutoNum type="arabicPeriod"/>
            </a:pPr>
            <a:r>
              <a:rPr lang="en-US" b="1" dirty="0">
                <a:solidFill>
                  <a:srgbClr val="374151"/>
                </a:solidFill>
                <a:latin typeface="Söhne"/>
              </a:rPr>
              <a:t>Regular Expressions (regex)</a:t>
            </a:r>
            <a:r>
              <a:rPr lang="en-US" dirty="0">
                <a:solidFill>
                  <a:srgbClr val="374151"/>
                </a:solidFill>
                <a:latin typeface="Söhne"/>
              </a:rPr>
              <a:t>: The </a:t>
            </a:r>
            <a:r>
              <a:rPr lang="en-US" b="1" dirty="0">
                <a:solidFill>
                  <a:srgbClr val="374151"/>
                </a:solidFill>
                <a:latin typeface="Söhne Mono"/>
              </a:rPr>
              <a:t>re</a:t>
            </a:r>
            <a:r>
              <a:rPr lang="en-US" dirty="0">
                <a:solidFill>
                  <a:srgbClr val="374151"/>
                </a:solidFill>
                <a:latin typeface="Söhne"/>
              </a:rPr>
              <a:t> module is used for text processing and pattern matching using regular expressions. Here, it's used to split user input into words or tokens.</a:t>
            </a:r>
          </a:p>
          <a:p>
            <a:pPr lvl="0" eaLnBrk="0" fontAlgn="base" hangingPunct="0">
              <a:spcBef>
                <a:spcPct val="0"/>
              </a:spcBef>
              <a:spcAft>
                <a:spcPct val="0"/>
              </a:spcAft>
              <a:buFontTx/>
              <a:buAutoNum type="arabicPeriod"/>
            </a:pPr>
            <a:endParaRPr lang="en-US" dirty="0">
              <a:solidFill>
                <a:srgbClr val="374151"/>
              </a:solidFill>
              <a:latin typeface="Söhne"/>
            </a:endParaRPr>
          </a:p>
          <a:p>
            <a:pPr lvl="0" eaLnBrk="0" fontAlgn="base" hangingPunct="0">
              <a:spcBef>
                <a:spcPct val="0"/>
              </a:spcBef>
              <a:spcAft>
                <a:spcPct val="0"/>
              </a:spcAft>
              <a:buFontTx/>
              <a:buAutoNum type="arabicPeriod" startAt="2"/>
            </a:pPr>
            <a:r>
              <a:rPr lang="en-US" b="1" dirty="0">
                <a:solidFill>
                  <a:srgbClr val="374151"/>
                </a:solidFill>
                <a:latin typeface="Söhne"/>
              </a:rPr>
              <a:t>Natural Language Processing (NLP)</a:t>
            </a:r>
            <a:r>
              <a:rPr lang="en-US" dirty="0">
                <a:solidFill>
                  <a:srgbClr val="374151"/>
                </a:solidFill>
                <a:latin typeface="Söhne"/>
              </a:rPr>
              <a:t>: NLP is a key technology in </a:t>
            </a:r>
            <a:r>
              <a:rPr lang="en-US" dirty="0" err="1">
                <a:solidFill>
                  <a:srgbClr val="374151"/>
                </a:solidFill>
                <a:latin typeface="Söhne"/>
              </a:rPr>
              <a:t>chatbot</a:t>
            </a:r>
            <a:r>
              <a:rPr lang="en-US" dirty="0">
                <a:solidFill>
                  <a:srgbClr val="374151"/>
                </a:solidFill>
                <a:latin typeface="Söhne"/>
              </a:rPr>
              <a:t> development. NLP techniques are used to understand and generate human-like text responses. Libraries like </a:t>
            </a:r>
            <a:r>
              <a:rPr lang="en-US" b="1" dirty="0">
                <a:solidFill>
                  <a:srgbClr val="374151"/>
                </a:solidFill>
                <a:latin typeface="Söhne"/>
              </a:rPr>
              <a:t>NLTK (Natural Language Toolkit)</a:t>
            </a:r>
            <a:r>
              <a:rPr lang="en-US" dirty="0">
                <a:solidFill>
                  <a:srgbClr val="374151"/>
                </a:solidFill>
                <a:latin typeface="Söhne"/>
              </a:rPr>
              <a:t> used for NLP tasks.</a:t>
            </a:r>
          </a:p>
          <a:p>
            <a:pPr lvl="0" eaLnBrk="0" fontAlgn="base" hangingPunct="0">
              <a:spcBef>
                <a:spcPct val="0"/>
              </a:spcBef>
              <a:spcAft>
                <a:spcPct val="0"/>
              </a:spcAft>
            </a:pPr>
            <a:endParaRPr lang="en-US" sz="1200" dirty="0">
              <a:latin typeface="Arial" panose="020B0604020202020204" pitchFamily="34" charset="0"/>
            </a:endParaRPr>
          </a:p>
          <a:p>
            <a:pPr lvl="0" eaLnBrk="0" fontAlgn="base" hangingPunct="0">
              <a:spcBef>
                <a:spcPct val="0"/>
              </a:spcBef>
              <a:spcAft>
                <a:spcPct val="0"/>
              </a:spcAft>
            </a:pPr>
            <a:r>
              <a:rPr lang="en-US" b="1" dirty="0">
                <a:solidFill>
                  <a:srgbClr val="374151"/>
                </a:solidFill>
                <a:latin typeface="Söhne"/>
              </a:rPr>
              <a:t>3. Response Generation</a:t>
            </a:r>
            <a:r>
              <a:rPr lang="en-US" dirty="0">
                <a:solidFill>
                  <a:srgbClr val="374151"/>
                </a:solidFill>
                <a:latin typeface="Söhne"/>
              </a:rPr>
              <a:t>: Based on predefined patterns and keywords provided in the </a:t>
            </a:r>
            <a:r>
              <a:rPr lang="en-US" b="1" dirty="0" err="1">
                <a:solidFill>
                  <a:srgbClr val="374151"/>
                </a:solidFill>
                <a:latin typeface="Söhne Mono"/>
              </a:rPr>
              <a:t>check_all_messages</a:t>
            </a:r>
            <a:r>
              <a:rPr lang="en-US" dirty="0">
                <a:solidFill>
                  <a:srgbClr val="374151"/>
                </a:solidFill>
                <a:latin typeface="Söhne"/>
              </a:rPr>
              <a:t> function. It uses a </a:t>
            </a:r>
            <a:r>
              <a:rPr lang="en-US" b="1" dirty="0">
                <a:solidFill>
                  <a:srgbClr val="374151"/>
                </a:solidFill>
                <a:latin typeface="Söhne"/>
              </a:rPr>
              <a:t>rule-based</a:t>
            </a:r>
            <a:r>
              <a:rPr lang="en-US" dirty="0">
                <a:solidFill>
                  <a:srgbClr val="374151"/>
                </a:solidFill>
                <a:latin typeface="Söhne"/>
              </a:rPr>
              <a:t> approach, matching user input to predefined responses.</a:t>
            </a:r>
          </a:p>
          <a:p>
            <a:pPr lvl="0" eaLnBrk="0" fontAlgn="base" hangingPunct="0">
              <a:spcBef>
                <a:spcPct val="0"/>
              </a:spcBef>
              <a:spcAft>
                <a:spcPct val="0"/>
              </a:spcAft>
            </a:pPr>
            <a:endParaRPr lang="en-US" dirty="0">
              <a:solidFill>
                <a:srgbClr val="374151"/>
              </a:solidFill>
              <a:latin typeface="Söhne"/>
            </a:endParaRPr>
          </a:p>
          <a:p>
            <a:pPr lvl="0" eaLnBrk="0" fontAlgn="base" hangingPunct="0">
              <a:spcBef>
                <a:spcPct val="0"/>
              </a:spcBef>
              <a:spcAft>
                <a:spcPct val="0"/>
              </a:spcAft>
            </a:pPr>
            <a:r>
              <a:rPr lang="en-US" b="1" dirty="0">
                <a:solidFill>
                  <a:srgbClr val="374151"/>
                </a:solidFill>
                <a:latin typeface="Söhne"/>
              </a:rPr>
              <a:t>4. External Module (</a:t>
            </a:r>
            <a:r>
              <a:rPr lang="en-US" b="1" dirty="0" err="1">
                <a:solidFill>
                  <a:srgbClr val="374151"/>
                </a:solidFill>
                <a:latin typeface="Söhne Mono"/>
              </a:rPr>
              <a:t>long_responses</a:t>
            </a:r>
            <a:r>
              <a:rPr lang="en-US" b="1" dirty="0">
                <a:solidFill>
                  <a:srgbClr val="374151"/>
                </a:solidFill>
                <a:latin typeface="Söhne"/>
              </a:rPr>
              <a:t>)</a:t>
            </a:r>
            <a:r>
              <a:rPr lang="en-US" dirty="0">
                <a:solidFill>
                  <a:srgbClr val="374151"/>
                </a:solidFill>
                <a:latin typeface="Söhne"/>
              </a:rPr>
              <a:t>: An external module named </a:t>
            </a:r>
            <a:r>
              <a:rPr lang="en-US" b="1" dirty="0" err="1">
                <a:solidFill>
                  <a:srgbClr val="374151"/>
                </a:solidFill>
                <a:latin typeface="Söhne Mono"/>
              </a:rPr>
              <a:t>long_responses</a:t>
            </a:r>
            <a:r>
              <a:rPr lang="en-US" dirty="0">
                <a:solidFill>
                  <a:srgbClr val="374151"/>
                </a:solidFill>
                <a:latin typeface="Söhne"/>
              </a:rPr>
              <a:t> which contains longer response messages. This module seems to contain detailed responses for various user queries. This demonstrates modularity separating responses from the main logic.</a:t>
            </a:r>
            <a:endParaRPr lang="en-US" sz="2800" dirty="0">
              <a:latin typeface="Arial" panose="020B0604020202020204" pitchFamily="34" charset="0"/>
            </a:endParaRPr>
          </a:p>
        </p:txBody>
      </p:sp>
    </p:spTree>
    <p:extLst>
      <p:ext uri="{BB962C8B-B14F-4D97-AF65-F5344CB8AC3E}">
        <p14:creationId xmlns:p14="http://schemas.microsoft.com/office/powerpoint/2010/main" val="2296315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338811"/>
            <a:ext cx="65" cy="677623"/>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338811"/>
            <a:ext cx="65" cy="677623"/>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0" y="-338811"/>
            <a:ext cx="65" cy="677623"/>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1206688" y="228600"/>
            <a:ext cx="10963702" cy="6494085"/>
          </a:xfrm>
          <a:prstGeom prst="rect">
            <a:avLst/>
          </a:prstGeom>
        </p:spPr>
        <p:txBody>
          <a:bodyPr wrap="square">
            <a:spAutoFit/>
          </a:bodyPr>
          <a:lstStyle/>
          <a:p>
            <a:pPr lvl="0" eaLnBrk="0" fontAlgn="base" hangingPunct="0">
              <a:spcBef>
                <a:spcPct val="0"/>
              </a:spcBef>
              <a:spcAft>
                <a:spcPct val="0"/>
              </a:spcAft>
            </a:pPr>
            <a:r>
              <a:rPr lang="en-US" b="1" dirty="0">
                <a:solidFill>
                  <a:srgbClr val="374151"/>
                </a:solidFill>
                <a:latin typeface="Söhne"/>
              </a:rPr>
              <a:t>5. Interactive Loop</a:t>
            </a:r>
            <a:r>
              <a:rPr lang="en-US" dirty="0">
                <a:solidFill>
                  <a:srgbClr val="374151"/>
                </a:solidFill>
                <a:latin typeface="Söhne"/>
              </a:rPr>
              <a:t>: An interactive loop, continuously accepting user input and providing responses until the user types "exit.“</a:t>
            </a:r>
          </a:p>
          <a:p>
            <a:pPr lvl="0" eaLnBrk="0" fontAlgn="base" hangingPunct="0">
              <a:spcBef>
                <a:spcPct val="0"/>
              </a:spcBef>
              <a:spcAft>
                <a:spcPct val="0"/>
              </a:spcAft>
            </a:pPr>
            <a:endParaRPr lang="en-US" dirty="0">
              <a:solidFill>
                <a:srgbClr val="374151"/>
              </a:solidFill>
              <a:latin typeface="Söhne"/>
            </a:endParaRPr>
          </a:p>
          <a:p>
            <a:pPr lvl="0" eaLnBrk="0" fontAlgn="base" hangingPunct="0">
              <a:spcBef>
                <a:spcPct val="0"/>
              </a:spcBef>
              <a:spcAft>
                <a:spcPct val="0"/>
              </a:spcAft>
            </a:pPr>
            <a:r>
              <a:rPr lang="en-US" b="1" dirty="0">
                <a:solidFill>
                  <a:srgbClr val="374151"/>
                </a:solidFill>
                <a:latin typeface="Söhne"/>
              </a:rPr>
              <a:t>6. </a:t>
            </a:r>
            <a:r>
              <a:rPr lang="en-US" b="1" dirty="0" err="1">
                <a:solidFill>
                  <a:srgbClr val="374151"/>
                </a:solidFill>
                <a:latin typeface="Söhne"/>
              </a:rPr>
              <a:t>Chatbot</a:t>
            </a:r>
            <a:r>
              <a:rPr lang="en-US" b="1" dirty="0">
                <a:solidFill>
                  <a:srgbClr val="374151"/>
                </a:solidFill>
                <a:latin typeface="Söhne"/>
              </a:rPr>
              <a:t> Logic</a:t>
            </a:r>
            <a:r>
              <a:rPr lang="en-US" dirty="0">
                <a:solidFill>
                  <a:srgbClr val="374151"/>
                </a:solidFill>
                <a:latin typeface="Söhne"/>
              </a:rPr>
              <a:t>: The core logic of the </a:t>
            </a:r>
            <a:r>
              <a:rPr lang="en-US" dirty="0" err="1">
                <a:solidFill>
                  <a:srgbClr val="374151"/>
                </a:solidFill>
                <a:latin typeface="Söhne"/>
              </a:rPr>
              <a:t>chatbot</a:t>
            </a:r>
            <a:r>
              <a:rPr lang="en-US" dirty="0">
                <a:solidFill>
                  <a:srgbClr val="374151"/>
                </a:solidFill>
                <a:latin typeface="Söhne"/>
              </a:rPr>
              <a:t> involves matching user input to predefined keywords and selecting the response with the highest probability. It also checks for required words to ensure that certain conditions are met before providing a response.</a:t>
            </a:r>
          </a:p>
          <a:p>
            <a:pPr lvl="0" eaLnBrk="0" fontAlgn="base" hangingPunct="0">
              <a:spcBef>
                <a:spcPct val="0"/>
              </a:spcBef>
              <a:spcAft>
                <a:spcPct val="0"/>
              </a:spcAft>
            </a:pPr>
            <a:endParaRPr lang="en-US" dirty="0">
              <a:solidFill>
                <a:srgbClr val="374151"/>
              </a:solidFill>
              <a:latin typeface="Söhne"/>
            </a:endParaRPr>
          </a:p>
          <a:p>
            <a:pPr lvl="0" eaLnBrk="0" fontAlgn="base" hangingPunct="0">
              <a:spcBef>
                <a:spcPct val="0"/>
              </a:spcBef>
              <a:spcAft>
                <a:spcPct val="0"/>
              </a:spcAft>
            </a:pPr>
            <a:r>
              <a:rPr lang="en-US" b="1" dirty="0">
                <a:solidFill>
                  <a:srgbClr val="374151"/>
                </a:solidFill>
                <a:latin typeface="Söhne"/>
              </a:rPr>
              <a:t>7. Exit Command Handling</a:t>
            </a:r>
            <a:r>
              <a:rPr lang="en-US" dirty="0">
                <a:solidFill>
                  <a:srgbClr val="374151"/>
                </a:solidFill>
                <a:latin typeface="Söhne"/>
              </a:rPr>
              <a:t>: A mechanism to exit the loop when the user inputs "exit," allowing the user to quit the conversation.</a:t>
            </a:r>
          </a:p>
          <a:p>
            <a:pPr lvl="0" eaLnBrk="0" fontAlgn="base" hangingPunct="0">
              <a:spcBef>
                <a:spcPct val="0"/>
              </a:spcBef>
              <a:spcAft>
                <a:spcPct val="0"/>
              </a:spcAft>
            </a:pPr>
            <a:endParaRPr lang="en-US" dirty="0">
              <a:latin typeface="Arial" panose="020B0604020202020204" pitchFamily="34" charset="0"/>
            </a:endParaRPr>
          </a:p>
          <a:p>
            <a:pPr lvl="0" eaLnBrk="0" fontAlgn="base" hangingPunct="0">
              <a:spcBef>
                <a:spcPct val="0"/>
              </a:spcBef>
              <a:spcAft>
                <a:spcPct val="0"/>
              </a:spcAft>
              <a:buFontTx/>
              <a:buAutoNum type="arabicPeriod"/>
            </a:pPr>
            <a:r>
              <a:rPr lang="en-US" b="1" dirty="0">
                <a:solidFill>
                  <a:srgbClr val="374151"/>
                </a:solidFill>
                <a:latin typeface="Söhne"/>
              </a:rPr>
              <a:t>Flask</a:t>
            </a:r>
            <a:r>
              <a:rPr lang="en-US" dirty="0">
                <a:solidFill>
                  <a:srgbClr val="374151"/>
                </a:solidFill>
                <a:latin typeface="Söhne"/>
              </a:rPr>
              <a:t>: Flask is a micro web framework for Python. It's used here to create a web server that handles HTTP requests and responses.</a:t>
            </a:r>
          </a:p>
          <a:p>
            <a:pPr lvl="0" eaLnBrk="0" fontAlgn="base" hangingPunct="0">
              <a:spcBef>
                <a:spcPct val="0"/>
              </a:spcBef>
              <a:spcAft>
                <a:spcPct val="0"/>
              </a:spcAft>
            </a:pPr>
            <a:endParaRPr lang="en-US" dirty="0">
              <a:solidFill>
                <a:srgbClr val="374151"/>
              </a:solidFill>
              <a:latin typeface="Söhne"/>
            </a:endParaRPr>
          </a:p>
          <a:p>
            <a:pPr lvl="0" eaLnBrk="0" fontAlgn="base" hangingPunct="0">
              <a:spcBef>
                <a:spcPct val="0"/>
              </a:spcBef>
              <a:spcAft>
                <a:spcPct val="0"/>
              </a:spcAft>
              <a:buFontTx/>
              <a:buAutoNum type="arabicPeriod" startAt="2"/>
            </a:pPr>
            <a:r>
              <a:rPr lang="en-US" b="1" dirty="0" err="1">
                <a:solidFill>
                  <a:srgbClr val="374151"/>
                </a:solidFill>
                <a:latin typeface="Söhne"/>
              </a:rPr>
              <a:t>MongoDB</a:t>
            </a:r>
            <a:r>
              <a:rPr lang="en-US" dirty="0">
                <a:solidFill>
                  <a:srgbClr val="374151"/>
                </a:solidFill>
                <a:latin typeface="Söhne"/>
              </a:rPr>
              <a:t>: </a:t>
            </a:r>
            <a:r>
              <a:rPr lang="en-US" dirty="0" err="1">
                <a:solidFill>
                  <a:srgbClr val="374151"/>
                </a:solidFill>
                <a:latin typeface="Söhne"/>
              </a:rPr>
              <a:t>MongoDB</a:t>
            </a:r>
            <a:r>
              <a:rPr lang="en-US" dirty="0">
                <a:solidFill>
                  <a:srgbClr val="374151"/>
                </a:solidFill>
                <a:latin typeface="Söhne"/>
              </a:rPr>
              <a:t> is a </a:t>
            </a:r>
            <a:r>
              <a:rPr lang="en-US" dirty="0" err="1">
                <a:solidFill>
                  <a:srgbClr val="374151"/>
                </a:solidFill>
                <a:latin typeface="Söhne"/>
              </a:rPr>
              <a:t>NoSQL</a:t>
            </a:r>
            <a:r>
              <a:rPr lang="en-US" dirty="0">
                <a:solidFill>
                  <a:srgbClr val="374151"/>
                </a:solidFill>
                <a:latin typeface="Söhne"/>
              </a:rPr>
              <a:t> database used to store chat conversations. The </a:t>
            </a:r>
            <a:r>
              <a:rPr lang="en-US" b="1" dirty="0" err="1">
                <a:solidFill>
                  <a:srgbClr val="374151"/>
                </a:solidFill>
                <a:latin typeface="Söhne Mono"/>
              </a:rPr>
              <a:t>pymongo</a:t>
            </a:r>
            <a:r>
              <a:rPr lang="en-US" dirty="0">
                <a:solidFill>
                  <a:srgbClr val="374151"/>
                </a:solidFill>
                <a:latin typeface="Söhne"/>
              </a:rPr>
              <a:t> library is used to connect to and interact with the </a:t>
            </a:r>
            <a:r>
              <a:rPr lang="en-US" dirty="0" err="1">
                <a:solidFill>
                  <a:srgbClr val="374151"/>
                </a:solidFill>
                <a:latin typeface="Söhne"/>
              </a:rPr>
              <a:t>MongoDB</a:t>
            </a:r>
            <a:r>
              <a:rPr lang="en-US" dirty="0">
                <a:solidFill>
                  <a:srgbClr val="374151"/>
                </a:solidFill>
                <a:latin typeface="Söhne"/>
              </a:rPr>
              <a:t> database.</a:t>
            </a:r>
          </a:p>
          <a:p>
            <a:pPr lvl="0" eaLnBrk="0" fontAlgn="base" hangingPunct="0">
              <a:spcBef>
                <a:spcPct val="0"/>
              </a:spcBef>
              <a:spcAft>
                <a:spcPct val="0"/>
              </a:spcAft>
            </a:pPr>
            <a:endParaRPr lang="en-US" sz="2800" dirty="0">
              <a:latin typeface="Arial" panose="020B0604020202020204" pitchFamily="34" charset="0"/>
            </a:endParaRPr>
          </a:p>
          <a:p>
            <a:pPr lvl="0" eaLnBrk="0" fontAlgn="base" hangingPunct="0">
              <a:spcBef>
                <a:spcPct val="0"/>
              </a:spcBef>
              <a:spcAft>
                <a:spcPct val="0"/>
              </a:spcAft>
              <a:buFontTx/>
              <a:buAutoNum type="arabicPeriod"/>
            </a:pPr>
            <a:r>
              <a:rPr lang="en-US" b="1" dirty="0">
                <a:solidFill>
                  <a:srgbClr val="374151"/>
                </a:solidFill>
                <a:latin typeface="Söhne"/>
              </a:rPr>
              <a:t>HTML and Jinja2 Templates</a:t>
            </a:r>
            <a:r>
              <a:rPr lang="en-US" dirty="0">
                <a:solidFill>
                  <a:srgbClr val="374151"/>
                </a:solidFill>
                <a:latin typeface="Söhne"/>
              </a:rPr>
              <a:t>: HTML is used to create the structure of the web page, and Flask uses the Jinja2 template engine to dynamically generate HTML content and render it on the web page.</a:t>
            </a:r>
          </a:p>
          <a:p>
            <a:pPr lvl="0" eaLnBrk="0" fontAlgn="base" hangingPunct="0">
              <a:spcBef>
                <a:spcPct val="0"/>
              </a:spcBef>
              <a:spcAft>
                <a:spcPct val="0"/>
              </a:spcAft>
              <a:buFontTx/>
              <a:buAutoNum type="arabicPeriod"/>
            </a:pPr>
            <a:endParaRPr lang="en-US" dirty="0">
              <a:solidFill>
                <a:srgbClr val="374151"/>
              </a:solidFill>
              <a:latin typeface="Söhne"/>
            </a:endParaRPr>
          </a:p>
          <a:p>
            <a:pPr lvl="0" eaLnBrk="0" fontAlgn="base" hangingPunct="0">
              <a:spcBef>
                <a:spcPct val="0"/>
              </a:spcBef>
              <a:spcAft>
                <a:spcPct val="0"/>
              </a:spcAft>
              <a:buFontTx/>
              <a:buAutoNum type="arabicPeriod" startAt="2"/>
            </a:pPr>
            <a:r>
              <a:rPr lang="en-US" b="1" dirty="0">
                <a:solidFill>
                  <a:srgbClr val="374151"/>
                </a:solidFill>
                <a:latin typeface="Söhne"/>
              </a:rPr>
              <a:t>JSON (JavaScript Object Notation)</a:t>
            </a:r>
            <a:r>
              <a:rPr lang="en-US" dirty="0">
                <a:solidFill>
                  <a:srgbClr val="374151"/>
                </a:solidFill>
                <a:latin typeface="Söhne"/>
              </a:rPr>
              <a:t>: JSON is used for data exchange between the web page and the Flask server. The </a:t>
            </a:r>
            <a:r>
              <a:rPr lang="en-US" b="1" dirty="0" err="1">
                <a:solidFill>
                  <a:srgbClr val="374151"/>
                </a:solidFill>
                <a:latin typeface="Söhne Mono"/>
              </a:rPr>
              <a:t>jsonify</a:t>
            </a:r>
            <a:r>
              <a:rPr lang="en-US" dirty="0">
                <a:solidFill>
                  <a:srgbClr val="374151"/>
                </a:solidFill>
                <a:latin typeface="Söhne"/>
              </a:rPr>
              <a:t> function from Flask is used to send JSON responses to the client.</a:t>
            </a:r>
            <a:endParaRPr lang="en-US" sz="4000" dirty="0">
              <a:latin typeface="Arial" panose="020B0604020202020204" pitchFamily="34" charset="0"/>
            </a:endParaRPr>
          </a:p>
          <a:p>
            <a:pPr lvl="0" eaLnBrk="0" fontAlgn="base" hangingPunct="0">
              <a:spcBef>
                <a:spcPct val="0"/>
              </a:spcBef>
              <a:spcAft>
                <a:spcPct val="0"/>
              </a:spcAft>
            </a:pPr>
            <a:endParaRPr lang="en-US" sz="2800" dirty="0">
              <a:latin typeface="Arial" panose="020B0604020202020204" pitchFamily="34" charset="0"/>
            </a:endParaRPr>
          </a:p>
        </p:txBody>
      </p:sp>
    </p:spTree>
    <p:extLst>
      <p:ext uri="{BB962C8B-B14F-4D97-AF65-F5344CB8AC3E}">
        <p14:creationId xmlns:p14="http://schemas.microsoft.com/office/powerpoint/2010/main" val="2584606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827" y="940916"/>
            <a:ext cx="6205484" cy="3323230"/>
          </a:xfrm>
          <a:prstGeom prst="rect">
            <a:avLst/>
          </a:prstGeom>
        </p:spPr>
      </p:pic>
      <p:pic>
        <p:nvPicPr>
          <p:cNvPr id="8" name="Picture 7"/>
          <p:cNvPicPr>
            <a:picLocks noChangeAspect="1"/>
          </p:cNvPicPr>
          <p:nvPr/>
        </p:nvPicPr>
        <p:blipFill>
          <a:blip r:embed="rId3"/>
          <a:stretch>
            <a:fillRect/>
          </a:stretch>
        </p:blipFill>
        <p:spPr>
          <a:xfrm>
            <a:off x="5334000" y="2808242"/>
            <a:ext cx="6624637" cy="4015639"/>
          </a:xfrm>
          <a:prstGeom prst="rect">
            <a:avLst/>
          </a:prstGeom>
        </p:spPr>
      </p:pic>
      <p:sp>
        <p:nvSpPr>
          <p:cNvPr id="10" name="Rectangle 9"/>
          <p:cNvSpPr/>
          <p:nvPr/>
        </p:nvSpPr>
        <p:spPr>
          <a:xfrm>
            <a:off x="1905000" y="4642387"/>
            <a:ext cx="1954381" cy="369332"/>
          </a:xfrm>
          <a:prstGeom prst="rect">
            <a:avLst/>
          </a:prstGeom>
        </p:spPr>
        <p:txBody>
          <a:bodyPr wrap="none">
            <a:spAutoFit/>
          </a:bodyPr>
          <a:lstStyle/>
          <a:p>
            <a:r>
              <a:rPr lang="en-US" b="1" dirty="0" err="1">
                <a:latin typeface="Söhne Mono"/>
              </a:rPr>
              <a:t>long_responses</a:t>
            </a:r>
            <a:endParaRPr lang="en-US" dirty="0"/>
          </a:p>
        </p:txBody>
      </p:sp>
      <p:sp>
        <p:nvSpPr>
          <p:cNvPr id="11" name="Rectangle 10"/>
          <p:cNvSpPr/>
          <p:nvPr/>
        </p:nvSpPr>
        <p:spPr>
          <a:xfrm>
            <a:off x="7525498" y="1562405"/>
            <a:ext cx="1120820" cy="369332"/>
          </a:xfrm>
          <a:prstGeom prst="rect">
            <a:avLst/>
          </a:prstGeom>
        </p:spPr>
        <p:txBody>
          <a:bodyPr wrap="none">
            <a:spAutoFit/>
          </a:bodyPr>
          <a:lstStyle/>
          <a:p>
            <a:r>
              <a:rPr lang="en-US" b="1" dirty="0"/>
              <a:t>Model.py</a:t>
            </a:r>
          </a:p>
        </p:txBody>
      </p:sp>
      <p:sp>
        <p:nvSpPr>
          <p:cNvPr id="12" name="Rectangle 11"/>
          <p:cNvSpPr/>
          <p:nvPr/>
        </p:nvSpPr>
        <p:spPr>
          <a:xfrm>
            <a:off x="3945986" y="101126"/>
            <a:ext cx="5426614" cy="584775"/>
          </a:xfrm>
          <a:prstGeom prst="rect">
            <a:avLst/>
          </a:prstGeom>
        </p:spPr>
        <p:txBody>
          <a:bodyPr wrap="square">
            <a:spAutoFit/>
          </a:bodyPr>
          <a:lstStyle/>
          <a:p>
            <a:r>
              <a:rPr lang="en-US" sz="3200" b="1"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Developed solution – chat bot </a:t>
            </a:r>
            <a:endParaRPr lang="en-US" sz="3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83243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B3B3404-3F67-EF80-3E3E-43C728F6B7AE}"/>
              </a:ext>
            </a:extLst>
          </p:cNvPr>
          <p:cNvSpPr txBox="1"/>
          <p:nvPr/>
        </p:nvSpPr>
        <p:spPr>
          <a:xfrm>
            <a:off x="6858000" y="381000"/>
            <a:ext cx="6477000" cy="1908215"/>
          </a:xfrm>
          <a:prstGeom prst="rect">
            <a:avLst/>
          </a:prstGeom>
          <a:noFill/>
        </p:spPr>
        <p:txBody>
          <a:bodyPr wrap="square" rtlCol="0">
            <a:spAutoFit/>
          </a:bodyPr>
          <a:lstStyle/>
          <a:p>
            <a:r>
              <a:rPr lang="en-US" sz="2800" b="1" dirty="0"/>
              <a:t>Chat file</a:t>
            </a:r>
          </a:p>
          <a:p>
            <a:endParaRPr lang="en-US" dirty="0"/>
          </a:p>
          <a:p>
            <a:r>
              <a:rPr lang="en-US" dirty="0"/>
              <a:t>This code uses by the user interaction  </a:t>
            </a:r>
          </a:p>
          <a:p>
            <a:r>
              <a:rPr lang="en-US" dirty="0"/>
              <a:t>React</a:t>
            </a:r>
          </a:p>
          <a:p>
            <a:endParaRPr lang="en-US" dirty="0"/>
          </a:p>
          <a:p>
            <a:endParaRPr lang="en-US" dirty="0"/>
          </a:p>
        </p:txBody>
      </p:sp>
      <p:pic>
        <p:nvPicPr>
          <p:cNvPr id="4" name="Picture 3">
            <a:extLst>
              <a:ext uri="{FF2B5EF4-FFF2-40B4-BE49-F238E27FC236}">
                <a16:creationId xmlns:a16="http://schemas.microsoft.com/office/drawing/2014/main" id="{F381E7CA-E8FA-9939-DF01-B7D56567B8D9}"/>
              </a:ext>
            </a:extLst>
          </p:cNvPr>
          <p:cNvPicPr>
            <a:picLocks noChangeAspect="1"/>
          </p:cNvPicPr>
          <p:nvPr/>
        </p:nvPicPr>
        <p:blipFill>
          <a:blip r:embed="rId2"/>
          <a:stretch>
            <a:fillRect/>
          </a:stretch>
        </p:blipFill>
        <p:spPr>
          <a:xfrm>
            <a:off x="1600200" y="2057400"/>
            <a:ext cx="6948055" cy="3886200"/>
          </a:xfrm>
          <a:prstGeom prst="rect">
            <a:avLst/>
          </a:prstGeom>
        </p:spPr>
      </p:pic>
    </p:spTree>
    <p:extLst>
      <p:ext uri="{BB962C8B-B14F-4D97-AF65-F5344CB8AC3E}">
        <p14:creationId xmlns:p14="http://schemas.microsoft.com/office/powerpoint/2010/main" val="2920511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23377-DAFB-8B8B-DF14-BEF6A73C9A78}"/>
              </a:ext>
            </a:extLst>
          </p:cNvPr>
          <p:cNvSpPr>
            <a:spLocks noGrp="1"/>
          </p:cNvSpPr>
          <p:nvPr>
            <p:ph type="title"/>
          </p:nvPr>
        </p:nvSpPr>
        <p:spPr>
          <a:xfrm>
            <a:off x="3653338" y="17571"/>
            <a:ext cx="4416424" cy="685800"/>
          </a:xfrm>
        </p:spPr>
        <p:txBody>
          <a:bodyPr>
            <a:normAutofit fontScale="90000"/>
          </a:bodyPr>
          <a:lstStyle/>
          <a:p>
            <a:r>
              <a:rPr lang="en-US" b="1" dirty="0"/>
              <a:t>Final output</a:t>
            </a:r>
          </a:p>
        </p:txBody>
      </p:sp>
      <p:pic>
        <p:nvPicPr>
          <p:cNvPr id="4" name="Picture 3">
            <a:extLst>
              <a:ext uri="{FF2B5EF4-FFF2-40B4-BE49-F238E27FC236}">
                <a16:creationId xmlns:a16="http://schemas.microsoft.com/office/drawing/2014/main" id="{0D766EC6-E6C0-1D01-7A3D-FA1E4B24F386}"/>
              </a:ext>
            </a:extLst>
          </p:cNvPr>
          <p:cNvPicPr>
            <a:picLocks noChangeAspect="1"/>
          </p:cNvPicPr>
          <p:nvPr/>
        </p:nvPicPr>
        <p:blipFill>
          <a:blip r:embed="rId2"/>
          <a:stretch>
            <a:fillRect/>
          </a:stretch>
        </p:blipFill>
        <p:spPr>
          <a:xfrm>
            <a:off x="1828800" y="1600200"/>
            <a:ext cx="3705225" cy="2600325"/>
          </a:xfrm>
          <a:prstGeom prst="rect">
            <a:avLst/>
          </a:prstGeom>
        </p:spPr>
      </p:pic>
      <p:sp>
        <p:nvSpPr>
          <p:cNvPr id="5" name="TextBox 4">
            <a:extLst>
              <a:ext uri="{FF2B5EF4-FFF2-40B4-BE49-F238E27FC236}">
                <a16:creationId xmlns:a16="http://schemas.microsoft.com/office/drawing/2014/main" id="{B1DFB203-0838-EABA-94DF-E84EE5FAD075}"/>
              </a:ext>
            </a:extLst>
          </p:cNvPr>
          <p:cNvSpPr txBox="1"/>
          <p:nvPr/>
        </p:nvSpPr>
        <p:spPr>
          <a:xfrm>
            <a:off x="1816768" y="1002314"/>
            <a:ext cx="3276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Training result </a:t>
            </a:r>
          </a:p>
        </p:txBody>
      </p:sp>
      <p:pic>
        <p:nvPicPr>
          <p:cNvPr id="7" name="Picture 6">
            <a:extLst>
              <a:ext uri="{FF2B5EF4-FFF2-40B4-BE49-F238E27FC236}">
                <a16:creationId xmlns:a16="http://schemas.microsoft.com/office/drawing/2014/main" id="{62035CAE-B465-8D7D-8864-F9573A6E9F48}"/>
              </a:ext>
            </a:extLst>
          </p:cNvPr>
          <p:cNvPicPr>
            <a:picLocks noChangeAspect="1"/>
          </p:cNvPicPr>
          <p:nvPr/>
        </p:nvPicPr>
        <p:blipFill>
          <a:blip r:embed="rId3"/>
          <a:stretch>
            <a:fillRect/>
          </a:stretch>
        </p:blipFill>
        <p:spPr>
          <a:xfrm>
            <a:off x="6657977" y="667276"/>
            <a:ext cx="4762498" cy="5771891"/>
          </a:xfrm>
          <a:prstGeom prst="rect">
            <a:avLst/>
          </a:prstGeom>
        </p:spPr>
      </p:pic>
    </p:spTree>
    <p:extLst>
      <p:ext uri="{BB962C8B-B14F-4D97-AF65-F5344CB8AC3E}">
        <p14:creationId xmlns:p14="http://schemas.microsoft.com/office/powerpoint/2010/main" val="4011614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10018713" cy="762000"/>
          </a:xfrm>
        </p:spPr>
        <p:txBody>
          <a:bodyPr>
            <a:normAutofit fontScale="90000"/>
          </a:bodyPr>
          <a:lstStyle/>
          <a:p>
            <a:r>
              <a:rPr lang="en-US" b="1" dirty="0">
                <a:solidFill>
                  <a:schemeClr val="accent1">
                    <a:lumMod val="75000"/>
                  </a:schemeClr>
                </a:solidFill>
                <a:effectLst>
                  <a:outerShdw blurRad="38100" dist="38100" dir="2700000" algn="tl">
                    <a:srgbClr val="000000">
                      <a:alpha val="43137"/>
                    </a:srgbClr>
                  </a:outerShdw>
                </a:effectLst>
              </a:rPr>
              <a:t>Methodology – Skin Rashes Prediction</a:t>
            </a:r>
            <a:br>
              <a:rPr lang="en-US" b="1" dirty="0">
                <a:effectLst>
                  <a:outerShdw blurRad="38100" dist="38100" dir="2700000" algn="tl">
                    <a:srgbClr val="000000">
                      <a:alpha val="43137"/>
                    </a:srgbClr>
                  </a:outerShdw>
                </a:effectLst>
              </a:rPr>
            </a:br>
            <a:endParaRPr lang="en-US" b="1" dirty="0">
              <a:effectLst>
                <a:outerShdw blurRad="38100" dist="38100" dir="2700000" algn="tl">
                  <a:srgbClr val="000000">
                    <a:alpha val="43137"/>
                  </a:srgbClr>
                </a:outerShdw>
              </a:effectLst>
            </a:endParaRPr>
          </a:p>
        </p:txBody>
      </p:sp>
      <p:sp>
        <p:nvSpPr>
          <p:cNvPr id="3" name="Rectangle 1"/>
          <p:cNvSpPr>
            <a:spLocks noChangeArrowheads="1"/>
          </p:cNvSpPr>
          <p:nvPr/>
        </p:nvSpPr>
        <p:spPr bwMode="auto">
          <a:xfrm>
            <a:off x="0" y="-338811"/>
            <a:ext cx="65" cy="677623"/>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1676400" y="338812"/>
            <a:ext cx="9924256" cy="6771084"/>
          </a:xfrm>
          <a:prstGeom prst="rect">
            <a:avLst/>
          </a:prstGeom>
        </p:spPr>
        <p:txBody>
          <a:bodyPr wrap="square">
            <a:spAutoFit/>
          </a:bodyPr>
          <a:lstStyle/>
          <a:p>
            <a:pPr lvl="0" eaLnBrk="0" fontAlgn="base" hangingPunct="0">
              <a:spcBef>
                <a:spcPct val="0"/>
              </a:spcBef>
              <a:spcAft>
                <a:spcPct val="0"/>
              </a:spcAft>
            </a:pPr>
            <a:endParaRPr lang="en-US" sz="2800" dirty="0">
              <a:latin typeface="Arial" panose="020B0604020202020204" pitchFamily="34" charset="0"/>
            </a:endParaRPr>
          </a:p>
          <a:p>
            <a:pPr lvl="0" eaLnBrk="0" fontAlgn="base" hangingPunct="0">
              <a:spcBef>
                <a:spcPct val="0"/>
              </a:spcBef>
              <a:spcAft>
                <a:spcPct val="0"/>
              </a:spcAft>
              <a:buFontTx/>
              <a:buAutoNum type="arabicPeriod"/>
            </a:pPr>
            <a:r>
              <a:rPr lang="en-US" b="1" dirty="0">
                <a:solidFill>
                  <a:srgbClr val="374151"/>
                </a:solidFill>
                <a:latin typeface="Söhne"/>
              </a:rPr>
              <a:t>Flask</a:t>
            </a:r>
            <a:r>
              <a:rPr lang="en-US" dirty="0">
                <a:solidFill>
                  <a:srgbClr val="374151"/>
                </a:solidFill>
                <a:latin typeface="Söhne"/>
              </a:rPr>
              <a:t>: Flask is a micro web framework for Python. It's used to create a web server that handles HTTP requests and responses.</a:t>
            </a:r>
          </a:p>
          <a:p>
            <a:pPr lvl="0" eaLnBrk="0" fontAlgn="base" hangingPunct="0">
              <a:spcBef>
                <a:spcPct val="0"/>
              </a:spcBef>
              <a:spcAft>
                <a:spcPct val="0"/>
              </a:spcAft>
            </a:pPr>
            <a:endParaRPr lang="en-US" dirty="0">
              <a:solidFill>
                <a:srgbClr val="374151"/>
              </a:solidFill>
              <a:latin typeface="Söhne"/>
            </a:endParaRPr>
          </a:p>
          <a:p>
            <a:pPr lvl="0" eaLnBrk="0" fontAlgn="base" hangingPunct="0">
              <a:spcBef>
                <a:spcPct val="0"/>
              </a:spcBef>
              <a:spcAft>
                <a:spcPct val="0"/>
              </a:spcAft>
              <a:buFontTx/>
              <a:buAutoNum type="arabicPeriod" startAt="2"/>
            </a:pPr>
            <a:r>
              <a:rPr lang="en-US" b="1" dirty="0" err="1">
                <a:solidFill>
                  <a:srgbClr val="374151"/>
                </a:solidFill>
                <a:latin typeface="Söhne"/>
              </a:rPr>
              <a:t>NumPy</a:t>
            </a:r>
            <a:r>
              <a:rPr lang="en-US" dirty="0">
                <a:solidFill>
                  <a:srgbClr val="374151"/>
                </a:solidFill>
                <a:latin typeface="Söhne"/>
              </a:rPr>
              <a:t>: </a:t>
            </a:r>
            <a:r>
              <a:rPr lang="en-US" dirty="0" err="1">
                <a:solidFill>
                  <a:srgbClr val="374151"/>
                </a:solidFill>
                <a:latin typeface="Söhne"/>
              </a:rPr>
              <a:t>NumPy</a:t>
            </a:r>
            <a:r>
              <a:rPr lang="en-US" dirty="0">
                <a:solidFill>
                  <a:srgbClr val="374151"/>
                </a:solidFill>
                <a:latin typeface="Söhne"/>
              </a:rPr>
              <a:t> is a Python library for numerical computations. It's used for mathematical operations, especially in the context of machine learning.</a:t>
            </a:r>
          </a:p>
          <a:p>
            <a:pPr lvl="0" eaLnBrk="0" fontAlgn="base" hangingPunct="0">
              <a:spcBef>
                <a:spcPct val="0"/>
              </a:spcBef>
              <a:spcAft>
                <a:spcPct val="0"/>
              </a:spcAft>
            </a:pPr>
            <a:endParaRPr lang="en-US" dirty="0">
              <a:solidFill>
                <a:srgbClr val="374151"/>
              </a:solidFill>
              <a:latin typeface="Söhne"/>
            </a:endParaRPr>
          </a:p>
          <a:p>
            <a:pPr lvl="0" eaLnBrk="0" fontAlgn="base" hangingPunct="0">
              <a:spcBef>
                <a:spcPct val="0"/>
              </a:spcBef>
              <a:spcAft>
                <a:spcPct val="0"/>
              </a:spcAft>
              <a:buFontTx/>
              <a:buAutoNum type="arabicPeriod" startAt="3"/>
            </a:pPr>
            <a:r>
              <a:rPr lang="en-US" b="1" dirty="0" err="1">
                <a:solidFill>
                  <a:srgbClr val="374151"/>
                </a:solidFill>
                <a:latin typeface="Söhne"/>
              </a:rPr>
              <a:t>TensorFlow</a:t>
            </a:r>
            <a:r>
              <a:rPr lang="en-US" b="1" dirty="0">
                <a:solidFill>
                  <a:srgbClr val="374151"/>
                </a:solidFill>
                <a:latin typeface="Söhne"/>
              </a:rPr>
              <a:t> and </a:t>
            </a:r>
            <a:r>
              <a:rPr lang="en-US" b="1" dirty="0" err="1">
                <a:solidFill>
                  <a:srgbClr val="374151"/>
                </a:solidFill>
                <a:latin typeface="Söhne"/>
              </a:rPr>
              <a:t>Keras</a:t>
            </a:r>
            <a:r>
              <a:rPr lang="en-US" dirty="0">
                <a:solidFill>
                  <a:srgbClr val="374151"/>
                </a:solidFill>
                <a:latin typeface="Söhne"/>
              </a:rPr>
              <a:t>: </a:t>
            </a:r>
            <a:r>
              <a:rPr lang="en-US" dirty="0" err="1">
                <a:solidFill>
                  <a:srgbClr val="374151"/>
                </a:solidFill>
                <a:latin typeface="Söhne"/>
              </a:rPr>
              <a:t>TensorFlow</a:t>
            </a:r>
            <a:r>
              <a:rPr lang="en-US" dirty="0">
                <a:solidFill>
                  <a:srgbClr val="374151"/>
                </a:solidFill>
                <a:latin typeface="Söhne"/>
              </a:rPr>
              <a:t> is an open-source machine learning framework, and </a:t>
            </a:r>
            <a:r>
              <a:rPr lang="en-US" dirty="0" err="1">
                <a:solidFill>
                  <a:srgbClr val="374151"/>
                </a:solidFill>
                <a:latin typeface="Söhne"/>
              </a:rPr>
              <a:t>Keras</a:t>
            </a:r>
            <a:r>
              <a:rPr lang="en-US" dirty="0">
                <a:solidFill>
                  <a:srgbClr val="374151"/>
                </a:solidFill>
                <a:latin typeface="Söhne"/>
              </a:rPr>
              <a:t> is an API that runs on top of </a:t>
            </a:r>
            <a:r>
              <a:rPr lang="en-US" dirty="0" err="1">
                <a:solidFill>
                  <a:srgbClr val="374151"/>
                </a:solidFill>
                <a:latin typeface="Söhne"/>
              </a:rPr>
              <a:t>TensorFlow</a:t>
            </a:r>
            <a:r>
              <a:rPr lang="en-US" dirty="0">
                <a:solidFill>
                  <a:srgbClr val="374151"/>
                </a:solidFill>
                <a:latin typeface="Söhne"/>
              </a:rPr>
              <a:t>. The code uses </a:t>
            </a:r>
            <a:r>
              <a:rPr lang="en-US" dirty="0" err="1">
                <a:solidFill>
                  <a:srgbClr val="374151"/>
                </a:solidFill>
                <a:latin typeface="Söhne"/>
              </a:rPr>
              <a:t>Keras</a:t>
            </a:r>
            <a:r>
              <a:rPr lang="en-US" dirty="0">
                <a:solidFill>
                  <a:srgbClr val="374151"/>
                </a:solidFill>
                <a:latin typeface="Söhne"/>
              </a:rPr>
              <a:t> to load a pre-trained skin rash classification model and make predictions based on uploaded images.</a:t>
            </a:r>
          </a:p>
          <a:p>
            <a:pPr lvl="0" eaLnBrk="0" fontAlgn="base" hangingPunct="0">
              <a:spcBef>
                <a:spcPct val="0"/>
              </a:spcBef>
              <a:spcAft>
                <a:spcPct val="0"/>
              </a:spcAft>
              <a:buFontTx/>
              <a:buAutoNum type="arabicPeriod" startAt="3"/>
            </a:pPr>
            <a:endParaRPr lang="en-US" dirty="0">
              <a:solidFill>
                <a:srgbClr val="374151"/>
              </a:solidFill>
              <a:latin typeface="Söhne"/>
            </a:endParaRPr>
          </a:p>
          <a:p>
            <a:pPr lvl="0" eaLnBrk="0" fontAlgn="base" hangingPunct="0">
              <a:spcBef>
                <a:spcPct val="0"/>
              </a:spcBef>
              <a:spcAft>
                <a:spcPct val="0"/>
              </a:spcAft>
              <a:buFontTx/>
              <a:buAutoNum type="arabicPeriod" startAt="4"/>
            </a:pPr>
            <a:r>
              <a:rPr lang="en-US" b="1" dirty="0" err="1">
                <a:solidFill>
                  <a:srgbClr val="374151"/>
                </a:solidFill>
                <a:latin typeface="Söhne"/>
              </a:rPr>
              <a:t>Werkzeug</a:t>
            </a:r>
            <a:r>
              <a:rPr lang="en-US" dirty="0">
                <a:solidFill>
                  <a:srgbClr val="374151"/>
                </a:solidFill>
                <a:latin typeface="Söhne"/>
              </a:rPr>
              <a:t>: </a:t>
            </a:r>
            <a:r>
              <a:rPr lang="en-US" dirty="0" err="1">
                <a:solidFill>
                  <a:srgbClr val="374151"/>
                </a:solidFill>
                <a:latin typeface="Söhne"/>
              </a:rPr>
              <a:t>Werkzeug</a:t>
            </a:r>
            <a:r>
              <a:rPr lang="en-US" dirty="0">
                <a:solidFill>
                  <a:srgbClr val="374151"/>
                </a:solidFill>
                <a:latin typeface="Söhne"/>
              </a:rPr>
              <a:t> is a utility library for Python web applications. It's used here for secure file uploads.</a:t>
            </a:r>
          </a:p>
          <a:p>
            <a:pPr lvl="0" eaLnBrk="0" fontAlgn="base" hangingPunct="0">
              <a:spcBef>
                <a:spcPct val="0"/>
              </a:spcBef>
              <a:spcAft>
                <a:spcPct val="0"/>
              </a:spcAft>
            </a:pPr>
            <a:endParaRPr lang="en-US" dirty="0">
              <a:solidFill>
                <a:srgbClr val="374151"/>
              </a:solidFill>
              <a:latin typeface="Söhne"/>
            </a:endParaRPr>
          </a:p>
          <a:p>
            <a:pPr lvl="0" eaLnBrk="0" fontAlgn="base" hangingPunct="0">
              <a:spcBef>
                <a:spcPct val="0"/>
              </a:spcBef>
              <a:spcAft>
                <a:spcPct val="0"/>
              </a:spcAft>
              <a:buFontTx/>
              <a:buAutoNum type="arabicPeriod" startAt="5"/>
            </a:pPr>
            <a:r>
              <a:rPr lang="en-US" b="1" dirty="0">
                <a:solidFill>
                  <a:srgbClr val="374151"/>
                </a:solidFill>
                <a:latin typeface="Söhne"/>
              </a:rPr>
              <a:t>HTML Templates</a:t>
            </a:r>
            <a:r>
              <a:rPr lang="en-US" dirty="0">
                <a:solidFill>
                  <a:srgbClr val="374151"/>
                </a:solidFill>
                <a:latin typeface="Söhne"/>
              </a:rPr>
              <a:t>: The code includes HTML templates to render web pages for uploading images and displaying results. It uses the Jinja2 template engine, which is integrated with Flask.</a:t>
            </a:r>
          </a:p>
          <a:p>
            <a:pPr lvl="0" eaLnBrk="0" fontAlgn="base" hangingPunct="0">
              <a:spcBef>
                <a:spcPct val="0"/>
              </a:spcBef>
              <a:spcAft>
                <a:spcPct val="0"/>
              </a:spcAft>
            </a:pPr>
            <a:endParaRPr lang="en-US" dirty="0">
              <a:solidFill>
                <a:srgbClr val="374151"/>
              </a:solidFill>
              <a:latin typeface="Söhne"/>
            </a:endParaRPr>
          </a:p>
          <a:p>
            <a:pPr lvl="0" eaLnBrk="0" fontAlgn="base" hangingPunct="0">
              <a:spcBef>
                <a:spcPct val="0"/>
              </a:spcBef>
              <a:spcAft>
                <a:spcPct val="0"/>
              </a:spcAft>
              <a:buFontTx/>
              <a:buAutoNum type="arabicPeriod" startAt="6"/>
            </a:pPr>
            <a:r>
              <a:rPr lang="en-US" b="1" dirty="0">
                <a:solidFill>
                  <a:srgbClr val="374151"/>
                </a:solidFill>
                <a:latin typeface="Söhne"/>
              </a:rPr>
              <a:t>Static Files</a:t>
            </a:r>
            <a:r>
              <a:rPr lang="en-US" dirty="0">
                <a:solidFill>
                  <a:srgbClr val="374151"/>
                </a:solidFill>
                <a:latin typeface="Söhne"/>
              </a:rPr>
              <a:t>: Static files, such as CSS </a:t>
            </a:r>
            <a:r>
              <a:rPr lang="en-US" dirty="0" err="1">
                <a:solidFill>
                  <a:srgbClr val="374151"/>
                </a:solidFill>
                <a:latin typeface="Söhne"/>
              </a:rPr>
              <a:t>stylesheets</a:t>
            </a:r>
            <a:r>
              <a:rPr lang="en-US" dirty="0">
                <a:solidFill>
                  <a:srgbClr val="374151"/>
                </a:solidFill>
                <a:latin typeface="Söhne"/>
              </a:rPr>
              <a:t> and images, are served using Flask's </a:t>
            </a:r>
            <a:r>
              <a:rPr lang="en-US" b="1" dirty="0" err="1">
                <a:solidFill>
                  <a:srgbClr val="374151"/>
                </a:solidFill>
                <a:latin typeface="Söhne Mono"/>
              </a:rPr>
              <a:t>static_url_path</a:t>
            </a:r>
            <a:r>
              <a:rPr lang="en-US" dirty="0">
                <a:solidFill>
                  <a:srgbClr val="374151"/>
                </a:solidFill>
                <a:latin typeface="Söhne"/>
              </a:rPr>
              <a:t> configuration.</a:t>
            </a:r>
          </a:p>
          <a:p>
            <a:pPr lvl="0" eaLnBrk="0" fontAlgn="base" hangingPunct="0">
              <a:spcBef>
                <a:spcPct val="0"/>
              </a:spcBef>
              <a:spcAft>
                <a:spcPct val="0"/>
              </a:spcAft>
            </a:pPr>
            <a:endParaRPr lang="en-US" dirty="0">
              <a:solidFill>
                <a:srgbClr val="374151"/>
              </a:solidFill>
              <a:latin typeface="Söhne"/>
            </a:endParaRPr>
          </a:p>
          <a:p>
            <a:pPr lvl="0" eaLnBrk="0" fontAlgn="base" hangingPunct="0">
              <a:spcBef>
                <a:spcPct val="0"/>
              </a:spcBef>
              <a:spcAft>
                <a:spcPct val="0"/>
              </a:spcAft>
              <a:buFontTx/>
              <a:buAutoNum type="arabicPeriod" startAt="7"/>
            </a:pPr>
            <a:r>
              <a:rPr lang="en-US" b="1" dirty="0">
                <a:solidFill>
                  <a:srgbClr val="374151"/>
                </a:solidFill>
                <a:latin typeface="Söhne"/>
              </a:rPr>
              <a:t>File Uploads</a:t>
            </a:r>
            <a:r>
              <a:rPr lang="en-US" dirty="0">
                <a:solidFill>
                  <a:srgbClr val="374151"/>
                </a:solidFill>
                <a:latin typeface="Söhne"/>
              </a:rPr>
              <a:t>: Flask handles file uploads from users, allowing them to upload skin rash images for classification.</a:t>
            </a:r>
          </a:p>
          <a:p>
            <a:pPr lvl="0" eaLnBrk="0" fontAlgn="base" hangingPunct="0">
              <a:spcBef>
                <a:spcPct val="0"/>
              </a:spcBef>
              <a:spcAft>
                <a:spcPct val="0"/>
              </a:spcAft>
            </a:pPr>
            <a:endParaRPr lang="en-US" sz="2800" dirty="0">
              <a:latin typeface="Arial" panose="020B0604020202020204" pitchFamily="34" charset="0"/>
            </a:endParaRPr>
          </a:p>
        </p:txBody>
      </p:sp>
    </p:spTree>
    <p:extLst>
      <p:ext uri="{BB962C8B-B14F-4D97-AF65-F5344CB8AC3E}">
        <p14:creationId xmlns:p14="http://schemas.microsoft.com/office/powerpoint/2010/main" val="4191667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F3929-106B-58BC-2E68-B863857012FA}"/>
              </a:ext>
            </a:extLst>
          </p:cNvPr>
          <p:cNvSpPr>
            <a:spLocks noGrp="1"/>
          </p:cNvSpPr>
          <p:nvPr>
            <p:ph type="title"/>
          </p:nvPr>
        </p:nvSpPr>
        <p:spPr>
          <a:xfrm>
            <a:off x="1371600" y="190501"/>
            <a:ext cx="10131423" cy="952500"/>
          </a:xfrm>
        </p:spPr>
        <p:txBody>
          <a:bodyPr/>
          <a:lstStyle/>
          <a:p>
            <a:r>
              <a:rPr lang="en-US" dirty="0"/>
              <a:t>Information Gathering</a:t>
            </a:r>
          </a:p>
        </p:txBody>
      </p:sp>
      <p:sp>
        <p:nvSpPr>
          <p:cNvPr id="3" name="Content Placeholder 2">
            <a:extLst>
              <a:ext uri="{FF2B5EF4-FFF2-40B4-BE49-F238E27FC236}">
                <a16:creationId xmlns:a16="http://schemas.microsoft.com/office/drawing/2014/main" id="{E6617D25-DBC6-1BA4-BDAC-DF8C8480EA59}"/>
              </a:ext>
            </a:extLst>
          </p:cNvPr>
          <p:cNvSpPr>
            <a:spLocks noGrp="1"/>
          </p:cNvSpPr>
          <p:nvPr>
            <p:ph idx="1"/>
          </p:nvPr>
        </p:nvSpPr>
        <p:spPr>
          <a:xfrm>
            <a:off x="1673223" y="990600"/>
            <a:ext cx="9829800" cy="3428999"/>
          </a:xfrm>
        </p:spPr>
        <p:txBody>
          <a:bodyPr/>
          <a:lstStyle/>
          <a:p>
            <a:pPr marL="0" indent="0">
              <a:buNone/>
            </a:pPr>
            <a:r>
              <a:rPr lang="en-US" dirty="0"/>
              <a:t>Interviews </a:t>
            </a:r>
          </a:p>
          <a:p>
            <a:pPr algn="l"/>
            <a:r>
              <a:rPr lang="en-US" b="1" i="0" dirty="0">
                <a:effectLst/>
                <a:latin typeface="-apple-system"/>
              </a:rPr>
              <a:t>Deputy Director - Lady Ridgeway Hospital</a:t>
            </a:r>
          </a:p>
          <a:p>
            <a:pPr algn="l"/>
            <a:r>
              <a:rPr lang="en-US" b="1" i="0" dirty="0">
                <a:effectLst/>
                <a:latin typeface="-apple-system"/>
              </a:rPr>
              <a:t>Dr. </a:t>
            </a:r>
            <a:r>
              <a:rPr lang="en-US" b="1" i="0" dirty="0" err="1">
                <a:effectLst/>
                <a:latin typeface="-apple-system"/>
              </a:rPr>
              <a:t>Uditha</a:t>
            </a:r>
            <a:r>
              <a:rPr lang="en-US" b="1" i="0" dirty="0">
                <a:effectLst/>
                <a:latin typeface="-apple-system"/>
              </a:rPr>
              <a:t> - IT Consultant (LRH)</a:t>
            </a:r>
          </a:p>
          <a:p>
            <a:pPr algn="l"/>
            <a:r>
              <a:rPr lang="en-US" b="1" i="0" dirty="0">
                <a:effectLst/>
                <a:latin typeface="-apple-system"/>
              </a:rPr>
              <a:t>Dr. </a:t>
            </a:r>
            <a:r>
              <a:rPr lang="en-US" b="1" i="0" dirty="0" err="1">
                <a:effectLst/>
                <a:latin typeface="-apple-system"/>
              </a:rPr>
              <a:t>Deepal</a:t>
            </a:r>
            <a:r>
              <a:rPr lang="en-US" b="1" i="0" dirty="0">
                <a:effectLst/>
                <a:latin typeface="-apple-system"/>
              </a:rPr>
              <a:t> - </a:t>
            </a:r>
            <a:r>
              <a:rPr lang="en-US" b="1" i="0" dirty="0" err="1">
                <a:effectLst/>
                <a:latin typeface="-apple-system"/>
              </a:rPr>
              <a:t>Pediatrition</a:t>
            </a:r>
            <a:r>
              <a:rPr lang="en-US" b="1" i="0" dirty="0">
                <a:effectLst/>
                <a:latin typeface="-apple-system"/>
              </a:rPr>
              <a:t> (LRH)</a:t>
            </a:r>
          </a:p>
          <a:p>
            <a:pPr algn="l"/>
            <a:r>
              <a:rPr lang="en-US" b="1" i="0" dirty="0">
                <a:effectLst/>
                <a:latin typeface="-apple-system"/>
              </a:rPr>
              <a:t>The pediatric clinic was visited at LRH</a:t>
            </a:r>
          </a:p>
          <a:p>
            <a:pPr algn="l"/>
            <a:r>
              <a:rPr lang="en-US" b="1" i="0" dirty="0">
                <a:effectLst/>
                <a:latin typeface="-apple-system"/>
              </a:rPr>
              <a:t>Visited the Castle Hospital and handed over the necessary documentation for approval to do field visits</a:t>
            </a:r>
          </a:p>
        </p:txBody>
      </p:sp>
      <p:pic>
        <p:nvPicPr>
          <p:cNvPr id="7" name="Picture 6" descr="A group of people sitting at a table with papers&#10;&#10;Description automatically generated with medium confidence">
            <a:extLst>
              <a:ext uri="{FF2B5EF4-FFF2-40B4-BE49-F238E27FC236}">
                <a16:creationId xmlns:a16="http://schemas.microsoft.com/office/drawing/2014/main" id="{AB7299B7-B497-6100-39FD-6BA004B404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7200" y="1145758"/>
            <a:ext cx="1693013" cy="2257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A group of people sitting at a table in a room with a mask&#10;&#10;Description automatically generated with low confidence">
            <a:extLst>
              <a:ext uri="{FF2B5EF4-FFF2-40B4-BE49-F238E27FC236}">
                <a16:creationId xmlns:a16="http://schemas.microsoft.com/office/drawing/2014/main" id="{36DCA9BB-B2C1-F7AF-9645-43E2CAD1D1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522590"/>
            <a:ext cx="2603400" cy="1952550"/>
          </a:xfrm>
          <a:prstGeom prst="rect">
            <a:avLst/>
          </a:prstGeom>
          <a:ln>
            <a:noFill/>
          </a:ln>
          <a:effectLst>
            <a:softEdge rad="112500"/>
          </a:effectLst>
        </p:spPr>
      </p:pic>
      <p:pic>
        <p:nvPicPr>
          <p:cNvPr id="11" name="Picture 10" descr="A person holding a child in a hallway&#10;&#10;Description automatically generated with low confidence">
            <a:extLst>
              <a:ext uri="{FF2B5EF4-FFF2-40B4-BE49-F238E27FC236}">
                <a16:creationId xmlns:a16="http://schemas.microsoft.com/office/drawing/2014/main" id="{7A3DD564-337E-4FD1-7210-C72A29C03A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0714" y="1143001"/>
            <a:ext cx="1693013" cy="2257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descr="A picture containing outdoor, sky, vehicle, land vehicle&#10;&#10;Description automatically generated">
            <a:extLst>
              <a:ext uri="{FF2B5EF4-FFF2-40B4-BE49-F238E27FC236}">
                <a16:creationId xmlns:a16="http://schemas.microsoft.com/office/drawing/2014/main" id="{96C09D08-D1F0-6CBF-66BC-390191F8E7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33800" y="4522590"/>
            <a:ext cx="2603400" cy="1952550"/>
          </a:xfrm>
          <a:prstGeom prst="rect">
            <a:avLst/>
          </a:prstGeom>
          <a:ln>
            <a:noFill/>
          </a:ln>
          <a:effectLst>
            <a:softEdge rad="112500"/>
          </a:effectLst>
        </p:spPr>
      </p:pic>
      <p:pic>
        <p:nvPicPr>
          <p:cNvPr id="15" name="Picture 14" descr="A person sitting at a desk with a sign and a computer&#10;&#10;Description automatically generated with medium confidence">
            <a:extLst>
              <a:ext uri="{FF2B5EF4-FFF2-40B4-BE49-F238E27FC236}">
                <a16:creationId xmlns:a16="http://schemas.microsoft.com/office/drawing/2014/main" id="{9C4FC6E5-AF0E-A81F-1BE1-B5C3D6530B7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29400" y="4522590"/>
            <a:ext cx="2603400" cy="1952550"/>
          </a:xfrm>
          <a:prstGeom prst="rect">
            <a:avLst/>
          </a:prstGeom>
          <a:ln>
            <a:noFill/>
          </a:ln>
          <a:effectLst>
            <a:softEdge rad="112500"/>
          </a:effectLst>
        </p:spPr>
      </p:pic>
      <p:pic>
        <p:nvPicPr>
          <p:cNvPr id="17" name="Picture 16" descr="A close-up of a document&#10;&#10;Description automatically generated with low confidence">
            <a:extLst>
              <a:ext uri="{FF2B5EF4-FFF2-40B4-BE49-F238E27FC236}">
                <a16:creationId xmlns:a16="http://schemas.microsoft.com/office/drawing/2014/main" id="{076A963F-BF2E-E4AE-38C6-979AA48200C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6862" b="56525"/>
          <a:stretch/>
        </p:blipFill>
        <p:spPr>
          <a:xfrm>
            <a:off x="9525000" y="4572000"/>
            <a:ext cx="2286000" cy="1811773"/>
          </a:xfrm>
          <a:prstGeom prst="rect">
            <a:avLst/>
          </a:prstGeom>
          <a:ln>
            <a:noFill/>
          </a:ln>
          <a:effectLst>
            <a:softEdge rad="112500"/>
          </a:effectLst>
        </p:spPr>
      </p:pic>
    </p:spTree>
    <p:extLst>
      <p:ext uri="{BB962C8B-B14F-4D97-AF65-F5344CB8AC3E}">
        <p14:creationId xmlns:p14="http://schemas.microsoft.com/office/powerpoint/2010/main" val="530165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7800" y="457200"/>
            <a:ext cx="10287000" cy="6186309"/>
          </a:xfrm>
          <a:prstGeom prst="rect">
            <a:avLst/>
          </a:prstGeom>
        </p:spPr>
        <p:txBody>
          <a:bodyPr wrap="square">
            <a:spAutoFit/>
          </a:bodyPr>
          <a:lstStyle/>
          <a:p>
            <a:pPr lvl="0" eaLnBrk="0" fontAlgn="base" hangingPunct="0">
              <a:spcBef>
                <a:spcPct val="0"/>
              </a:spcBef>
              <a:spcAft>
                <a:spcPct val="0"/>
              </a:spcAft>
              <a:buFontTx/>
              <a:buAutoNum type="arabicPeriod" startAt="8"/>
            </a:pPr>
            <a:r>
              <a:rPr lang="en-US" b="1" dirty="0">
                <a:solidFill>
                  <a:srgbClr val="374151"/>
                </a:solidFill>
                <a:latin typeface="Söhne"/>
              </a:rPr>
              <a:t>Model Loading</a:t>
            </a:r>
            <a:r>
              <a:rPr lang="en-US" dirty="0">
                <a:solidFill>
                  <a:srgbClr val="374151"/>
                </a:solidFill>
                <a:latin typeface="Söhne"/>
              </a:rPr>
              <a:t>: The code defines a function to load a pre-trained skin rash classification model stored in an H5 file. The model is loaded using </a:t>
            </a:r>
            <a:r>
              <a:rPr lang="en-US" dirty="0" err="1">
                <a:solidFill>
                  <a:srgbClr val="374151"/>
                </a:solidFill>
                <a:latin typeface="Söhne"/>
              </a:rPr>
              <a:t>Keras</a:t>
            </a:r>
            <a:r>
              <a:rPr lang="en-US" dirty="0">
                <a:solidFill>
                  <a:srgbClr val="374151"/>
                </a:solidFill>
                <a:latin typeface="Söhne"/>
              </a:rPr>
              <a:t>.</a:t>
            </a:r>
          </a:p>
          <a:p>
            <a:pPr lvl="0" eaLnBrk="0" fontAlgn="base" hangingPunct="0">
              <a:spcBef>
                <a:spcPct val="0"/>
              </a:spcBef>
              <a:spcAft>
                <a:spcPct val="0"/>
              </a:spcAft>
            </a:pPr>
            <a:endParaRPr lang="en-US" dirty="0">
              <a:solidFill>
                <a:srgbClr val="374151"/>
              </a:solidFill>
              <a:latin typeface="Söhne"/>
            </a:endParaRPr>
          </a:p>
          <a:p>
            <a:pPr lvl="0" eaLnBrk="0" fontAlgn="base" hangingPunct="0">
              <a:spcBef>
                <a:spcPct val="0"/>
              </a:spcBef>
              <a:spcAft>
                <a:spcPct val="0"/>
              </a:spcAft>
              <a:buFontTx/>
              <a:buAutoNum type="arabicPeriod" startAt="9"/>
            </a:pPr>
            <a:r>
              <a:rPr lang="en-US" b="1" dirty="0">
                <a:solidFill>
                  <a:srgbClr val="374151"/>
                </a:solidFill>
                <a:latin typeface="Söhne"/>
              </a:rPr>
              <a:t>Image Preprocessing</a:t>
            </a:r>
            <a:r>
              <a:rPr lang="en-US" dirty="0">
                <a:solidFill>
                  <a:srgbClr val="374151"/>
                </a:solidFill>
                <a:latin typeface="Söhne"/>
              </a:rPr>
              <a:t>: Images uploaded by users are preprocessed before being fed into the model. The preprocessing includes resizing the image to a specific target size and normalizing pixel values</a:t>
            </a:r>
          </a:p>
          <a:p>
            <a:pPr lvl="0" eaLnBrk="0" fontAlgn="base" hangingPunct="0">
              <a:spcBef>
                <a:spcPct val="0"/>
              </a:spcBef>
              <a:spcAft>
                <a:spcPct val="0"/>
              </a:spcAft>
            </a:pPr>
            <a:endParaRPr lang="en-US" dirty="0">
              <a:solidFill>
                <a:srgbClr val="374151"/>
              </a:solidFill>
              <a:latin typeface="Söhne"/>
            </a:endParaRPr>
          </a:p>
          <a:p>
            <a:pPr lvl="0" eaLnBrk="0" fontAlgn="base" hangingPunct="0">
              <a:spcBef>
                <a:spcPct val="0"/>
              </a:spcBef>
              <a:spcAft>
                <a:spcPct val="0"/>
              </a:spcAft>
              <a:buFontTx/>
              <a:buAutoNum type="arabicPeriod" startAt="10"/>
            </a:pPr>
            <a:r>
              <a:rPr lang="en-US" b="1" dirty="0">
                <a:solidFill>
                  <a:srgbClr val="374151"/>
                </a:solidFill>
                <a:latin typeface="Söhne"/>
              </a:rPr>
              <a:t>Model Prediction</a:t>
            </a:r>
            <a:r>
              <a:rPr lang="en-US" dirty="0">
                <a:solidFill>
                  <a:srgbClr val="374151"/>
                </a:solidFill>
                <a:latin typeface="Söhne"/>
              </a:rPr>
              <a:t>: The code uses the loaded model to make predictions on uploaded images. It assumes that the model outputs probabilities for different skin rash types and selects the class with the highest probability as the predicted class.</a:t>
            </a:r>
          </a:p>
          <a:p>
            <a:pPr lvl="0" eaLnBrk="0" fontAlgn="base" hangingPunct="0">
              <a:spcBef>
                <a:spcPct val="0"/>
              </a:spcBef>
              <a:spcAft>
                <a:spcPct val="0"/>
              </a:spcAft>
            </a:pPr>
            <a:endParaRPr lang="en-US" dirty="0">
              <a:solidFill>
                <a:srgbClr val="374151"/>
              </a:solidFill>
              <a:latin typeface="Söhne"/>
            </a:endParaRPr>
          </a:p>
          <a:p>
            <a:pPr lvl="0" eaLnBrk="0" fontAlgn="base" hangingPunct="0">
              <a:spcBef>
                <a:spcPct val="0"/>
              </a:spcBef>
              <a:spcAft>
                <a:spcPct val="0"/>
              </a:spcAft>
              <a:buFontTx/>
              <a:buAutoNum type="arabicPeriod" startAt="11"/>
            </a:pPr>
            <a:r>
              <a:rPr lang="en-US" b="1" dirty="0">
                <a:solidFill>
                  <a:srgbClr val="374151"/>
                </a:solidFill>
                <a:latin typeface="Söhne"/>
              </a:rPr>
              <a:t>Allowed File Extensions</a:t>
            </a:r>
            <a:r>
              <a:rPr lang="en-US" dirty="0">
                <a:solidFill>
                  <a:srgbClr val="374151"/>
                </a:solidFill>
                <a:latin typeface="Söhne"/>
              </a:rPr>
              <a:t>: It checks if the uploaded file has a valid image file extension (e.g., .jpg, .jpeg, .</a:t>
            </a:r>
            <a:r>
              <a:rPr lang="en-US" dirty="0" err="1">
                <a:solidFill>
                  <a:srgbClr val="374151"/>
                </a:solidFill>
                <a:latin typeface="Söhne"/>
              </a:rPr>
              <a:t>png</a:t>
            </a:r>
            <a:r>
              <a:rPr lang="en-US" dirty="0">
                <a:solidFill>
                  <a:srgbClr val="374151"/>
                </a:solidFill>
                <a:latin typeface="Söhne"/>
              </a:rPr>
              <a:t>) to ensure that only valid image files are processed.</a:t>
            </a:r>
          </a:p>
          <a:p>
            <a:pPr lvl="0" eaLnBrk="0" fontAlgn="base" hangingPunct="0">
              <a:spcBef>
                <a:spcPct val="0"/>
              </a:spcBef>
              <a:spcAft>
                <a:spcPct val="0"/>
              </a:spcAft>
            </a:pPr>
            <a:endParaRPr lang="en-US" dirty="0">
              <a:solidFill>
                <a:srgbClr val="374151"/>
              </a:solidFill>
              <a:latin typeface="Söhne"/>
            </a:endParaRPr>
          </a:p>
          <a:p>
            <a:pPr lvl="0" eaLnBrk="0" fontAlgn="base" hangingPunct="0">
              <a:spcBef>
                <a:spcPct val="0"/>
              </a:spcBef>
              <a:spcAft>
                <a:spcPct val="0"/>
              </a:spcAft>
              <a:buFontTx/>
              <a:buAutoNum type="arabicPeriod" startAt="12"/>
            </a:pPr>
            <a:r>
              <a:rPr lang="en-US" b="1" dirty="0">
                <a:solidFill>
                  <a:srgbClr val="374151"/>
                </a:solidFill>
                <a:latin typeface="Söhne"/>
              </a:rPr>
              <a:t>Error Handling</a:t>
            </a:r>
            <a:r>
              <a:rPr lang="en-US" dirty="0">
                <a:solidFill>
                  <a:srgbClr val="374151"/>
                </a:solidFill>
                <a:latin typeface="Söhne"/>
              </a:rPr>
              <a:t>: The code handles various error cases, such as when no file is selected or when an invalid file format is uploaded. It provides error messages to the user.</a:t>
            </a:r>
          </a:p>
          <a:p>
            <a:pPr lvl="0" eaLnBrk="0" fontAlgn="base" hangingPunct="0">
              <a:spcBef>
                <a:spcPct val="0"/>
              </a:spcBef>
              <a:spcAft>
                <a:spcPct val="0"/>
              </a:spcAft>
            </a:pPr>
            <a:endParaRPr lang="en-US" dirty="0">
              <a:solidFill>
                <a:srgbClr val="374151"/>
              </a:solidFill>
              <a:latin typeface="Söhne"/>
            </a:endParaRPr>
          </a:p>
          <a:p>
            <a:pPr lvl="0" eaLnBrk="0" fontAlgn="base" hangingPunct="0">
              <a:spcBef>
                <a:spcPct val="0"/>
              </a:spcBef>
              <a:spcAft>
                <a:spcPct val="0"/>
              </a:spcAft>
              <a:buFontTx/>
              <a:buAutoNum type="arabicPeriod" startAt="13"/>
            </a:pPr>
            <a:r>
              <a:rPr lang="en-US" b="1" dirty="0">
                <a:solidFill>
                  <a:srgbClr val="374151"/>
                </a:solidFill>
                <a:latin typeface="Söhne"/>
              </a:rPr>
              <a:t>Rendering Results</a:t>
            </a:r>
            <a:r>
              <a:rPr lang="en-US" dirty="0">
                <a:solidFill>
                  <a:srgbClr val="374151"/>
                </a:solidFill>
                <a:latin typeface="Söhne"/>
              </a:rPr>
              <a:t>: After making predictions, the code renders a results page that displays the uploaded image and the predicted skin rash type.</a:t>
            </a:r>
          </a:p>
          <a:p>
            <a:pPr lvl="0" eaLnBrk="0" fontAlgn="base" hangingPunct="0">
              <a:spcBef>
                <a:spcPct val="0"/>
              </a:spcBef>
              <a:spcAft>
                <a:spcPct val="0"/>
              </a:spcAft>
            </a:pPr>
            <a:endParaRPr lang="en-US" dirty="0">
              <a:solidFill>
                <a:srgbClr val="374151"/>
              </a:solidFill>
              <a:latin typeface="Söhne"/>
            </a:endParaRPr>
          </a:p>
          <a:p>
            <a:pPr lvl="0" eaLnBrk="0" fontAlgn="base" hangingPunct="0">
              <a:spcBef>
                <a:spcPct val="0"/>
              </a:spcBef>
              <a:spcAft>
                <a:spcPct val="0"/>
              </a:spcAft>
              <a:buFontTx/>
              <a:buAutoNum type="arabicPeriod" startAt="14"/>
            </a:pPr>
            <a:r>
              <a:rPr lang="en-US" b="1" dirty="0">
                <a:solidFill>
                  <a:srgbClr val="374151"/>
                </a:solidFill>
                <a:latin typeface="Söhne"/>
              </a:rPr>
              <a:t>Running the App</a:t>
            </a:r>
            <a:r>
              <a:rPr lang="en-US" dirty="0">
                <a:solidFill>
                  <a:srgbClr val="374151"/>
                </a:solidFill>
                <a:latin typeface="Söhne"/>
              </a:rPr>
              <a:t>: The code includes a block to run the Flask application when the script is executed.</a:t>
            </a:r>
          </a:p>
        </p:txBody>
      </p:sp>
    </p:spTree>
    <p:extLst>
      <p:ext uri="{BB962C8B-B14F-4D97-AF65-F5344CB8AC3E}">
        <p14:creationId xmlns:p14="http://schemas.microsoft.com/office/powerpoint/2010/main" val="205900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334FB4-3C63-8CC0-70FE-EF634FA4937A}"/>
              </a:ext>
            </a:extLst>
          </p:cNvPr>
          <p:cNvSpPr txBox="1"/>
          <p:nvPr/>
        </p:nvSpPr>
        <p:spPr>
          <a:xfrm>
            <a:off x="1371600" y="2438400"/>
            <a:ext cx="6098344" cy="3108543"/>
          </a:xfrm>
          <a:prstGeom prst="rect">
            <a:avLst/>
          </a:prstGeom>
          <a:noFill/>
        </p:spPr>
        <p:txBody>
          <a:bodyPr wrap="square">
            <a:spAutoFit/>
          </a:bodyPr>
          <a:lstStyle/>
          <a:p>
            <a:r>
              <a:rPr lang="en-US" sz="2800" b="0" i="0" dirty="0">
                <a:solidFill>
                  <a:srgbClr val="374151"/>
                </a:solidFill>
                <a:effectLst/>
                <a:latin typeface="Söhne"/>
              </a:rPr>
              <a:t>Atopic Dermatitis</a:t>
            </a:r>
          </a:p>
          <a:p>
            <a:r>
              <a:rPr lang="en-US" sz="2800" b="0" i="0" dirty="0">
                <a:solidFill>
                  <a:srgbClr val="374151"/>
                </a:solidFill>
                <a:effectLst/>
                <a:latin typeface="Söhne"/>
              </a:rPr>
              <a:t>Bullous Disease</a:t>
            </a:r>
            <a:endParaRPr lang="en-US" sz="2800" dirty="0">
              <a:solidFill>
                <a:srgbClr val="374151"/>
              </a:solidFill>
              <a:latin typeface="Söhne"/>
            </a:endParaRPr>
          </a:p>
          <a:p>
            <a:r>
              <a:rPr lang="en-US" sz="2800" b="0" i="0" dirty="0">
                <a:solidFill>
                  <a:srgbClr val="374151"/>
                </a:solidFill>
                <a:effectLst/>
                <a:latin typeface="Söhne"/>
              </a:rPr>
              <a:t>Cellulitis Impetigo and other Bacterial Infections</a:t>
            </a:r>
            <a:endParaRPr lang="en-US" sz="2800" dirty="0">
              <a:solidFill>
                <a:srgbClr val="374151"/>
              </a:solidFill>
              <a:latin typeface="Söhne"/>
            </a:endParaRPr>
          </a:p>
          <a:p>
            <a:r>
              <a:rPr lang="en-US" sz="2800" b="0" i="0" dirty="0">
                <a:solidFill>
                  <a:srgbClr val="374151"/>
                </a:solidFill>
                <a:effectLst/>
                <a:latin typeface="Söhne"/>
              </a:rPr>
              <a:t>Eczema, Exanthems and Drug Eruptions</a:t>
            </a:r>
            <a:endParaRPr lang="en-US" sz="2800" dirty="0">
              <a:solidFill>
                <a:srgbClr val="374151"/>
              </a:solidFill>
              <a:latin typeface="Söhne"/>
            </a:endParaRPr>
          </a:p>
          <a:p>
            <a:r>
              <a:rPr lang="en-US" sz="2800" b="0" i="0" dirty="0">
                <a:solidFill>
                  <a:srgbClr val="374151"/>
                </a:solidFill>
                <a:effectLst/>
                <a:latin typeface="Söhne"/>
              </a:rPr>
              <a:t>Urticaria Hives</a:t>
            </a:r>
            <a:endParaRPr lang="en-US" sz="2800" dirty="0">
              <a:solidFill>
                <a:srgbClr val="374151"/>
              </a:solidFill>
              <a:latin typeface="Söhne"/>
            </a:endParaRPr>
          </a:p>
          <a:p>
            <a:r>
              <a:rPr lang="en-US" sz="2800" b="0" i="0" dirty="0">
                <a:solidFill>
                  <a:srgbClr val="374151"/>
                </a:solidFill>
                <a:effectLst/>
                <a:latin typeface="Söhne"/>
              </a:rPr>
              <a:t>Normal Skin</a:t>
            </a:r>
            <a:endParaRPr lang="en-US" sz="2800" dirty="0"/>
          </a:p>
        </p:txBody>
      </p:sp>
      <p:sp>
        <p:nvSpPr>
          <p:cNvPr id="4" name="TextBox 3">
            <a:extLst>
              <a:ext uri="{FF2B5EF4-FFF2-40B4-BE49-F238E27FC236}">
                <a16:creationId xmlns:a16="http://schemas.microsoft.com/office/drawing/2014/main" id="{F0D9BF36-224D-B03D-C828-3D48038DD162}"/>
              </a:ext>
            </a:extLst>
          </p:cNvPr>
          <p:cNvSpPr txBox="1"/>
          <p:nvPr/>
        </p:nvSpPr>
        <p:spPr>
          <a:xfrm>
            <a:off x="5029200" y="685800"/>
            <a:ext cx="5791200" cy="646331"/>
          </a:xfrm>
          <a:prstGeom prst="rect">
            <a:avLst/>
          </a:prstGeom>
          <a:noFill/>
        </p:spPr>
        <p:txBody>
          <a:bodyPr wrap="square" rtlCol="0">
            <a:spAutoFit/>
          </a:bodyPr>
          <a:lstStyle/>
          <a:p>
            <a:r>
              <a:rPr lang="en-US" sz="3600" b="1" dirty="0"/>
              <a:t>Prediction</a:t>
            </a:r>
            <a:endParaRPr lang="en-US" b="1" dirty="0"/>
          </a:p>
        </p:txBody>
      </p:sp>
      <p:sp>
        <p:nvSpPr>
          <p:cNvPr id="5" name="TextBox 4">
            <a:extLst>
              <a:ext uri="{FF2B5EF4-FFF2-40B4-BE49-F238E27FC236}">
                <a16:creationId xmlns:a16="http://schemas.microsoft.com/office/drawing/2014/main" id="{F40A6597-2A54-5085-90F7-8E8953879A03}"/>
              </a:ext>
            </a:extLst>
          </p:cNvPr>
          <p:cNvSpPr txBox="1"/>
          <p:nvPr/>
        </p:nvSpPr>
        <p:spPr>
          <a:xfrm>
            <a:off x="7162800" y="2438399"/>
            <a:ext cx="4574344" cy="1384995"/>
          </a:xfrm>
          <a:prstGeom prst="rect">
            <a:avLst/>
          </a:prstGeom>
          <a:noFill/>
        </p:spPr>
        <p:txBody>
          <a:bodyPr wrap="square">
            <a:spAutoFit/>
          </a:bodyPr>
          <a:lstStyle/>
          <a:p>
            <a:r>
              <a:rPr lang="en-US" sz="2800" dirty="0"/>
              <a:t>Normal Skin</a:t>
            </a:r>
          </a:p>
          <a:p>
            <a:r>
              <a:rPr lang="en-US" sz="2800" dirty="0"/>
              <a:t>Abnormal Skin</a:t>
            </a:r>
          </a:p>
          <a:p>
            <a:endParaRPr lang="en-US" sz="2800" dirty="0"/>
          </a:p>
        </p:txBody>
      </p:sp>
      <p:cxnSp>
        <p:nvCxnSpPr>
          <p:cNvPr id="7" name="Straight Arrow Connector 6">
            <a:extLst>
              <a:ext uri="{FF2B5EF4-FFF2-40B4-BE49-F238E27FC236}">
                <a16:creationId xmlns:a16="http://schemas.microsoft.com/office/drawing/2014/main" id="{4C53A0FB-7577-05A2-8920-83396D75A61D}"/>
              </a:ext>
            </a:extLst>
          </p:cNvPr>
          <p:cNvCxnSpPr>
            <a:cxnSpLocks/>
          </p:cNvCxnSpPr>
          <p:nvPr/>
        </p:nvCxnSpPr>
        <p:spPr>
          <a:xfrm>
            <a:off x="5791200" y="1332131"/>
            <a:ext cx="1678744" cy="10300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75F378D6-B4F2-D896-F528-CA05D7D5E447}"/>
              </a:ext>
            </a:extLst>
          </p:cNvPr>
          <p:cNvCxnSpPr>
            <a:cxnSpLocks/>
          </p:cNvCxnSpPr>
          <p:nvPr/>
        </p:nvCxnSpPr>
        <p:spPr>
          <a:xfrm flipH="1">
            <a:off x="3962400" y="1332131"/>
            <a:ext cx="1828800" cy="10300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5889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338811"/>
            <a:ext cx="65" cy="677623"/>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3048000" y="251207"/>
            <a:ext cx="6096000" cy="6355586"/>
          </a:xfrm>
          <a:prstGeom prst="rect">
            <a:avLst/>
          </a:prstGeom>
        </p:spPr>
        <p:txBody>
          <a:bodyPr>
            <a:spAutoFit/>
          </a:bodyPr>
          <a:lstStyle/>
          <a:p>
            <a:pPr algn="ctr"/>
            <a:r>
              <a:rPr lang="en-US" sz="2800" b="1" dirty="0"/>
              <a:t>Training file</a:t>
            </a:r>
          </a:p>
          <a:p>
            <a:pPr lvl="0" eaLnBrk="0" fontAlgn="base" hangingPunct="0">
              <a:lnSpc>
                <a:spcPct val="150000"/>
              </a:lnSpc>
              <a:spcBef>
                <a:spcPct val="0"/>
              </a:spcBef>
              <a:spcAft>
                <a:spcPct val="0"/>
              </a:spcAft>
              <a:buFontTx/>
              <a:buAutoNum type="arabicPeriod"/>
            </a:pPr>
            <a:r>
              <a:rPr lang="en-US" dirty="0" err="1">
                <a:solidFill>
                  <a:srgbClr val="374151"/>
                </a:solidFill>
                <a:latin typeface="Söhne"/>
              </a:rPr>
              <a:t>TensorFlow</a:t>
            </a:r>
            <a:r>
              <a:rPr lang="en-US" dirty="0">
                <a:solidFill>
                  <a:srgbClr val="374151"/>
                </a:solidFill>
                <a:latin typeface="Söhne"/>
              </a:rPr>
              <a:t> and </a:t>
            </a:r>
            <a:r>
              <a:rPr lang="en-US" dirty="0" err="1">
                <a:solidFill>
                  <a:srgbClr val="374151"/>
                </a:solidFill>
                <a:latin typeface="Söhne"/>
              </a:rPr>
              <a:t>Keras</a:t>
            </a:r>
            <a:endParaRPr lang="en-US" dirty="0">
              <a:solidFill>
                <a:srgbClr val="374151"/>
              </a:solidFill>
              <a:latin typeface="Söhne"/>
            </a:endParaRPr>
          </a:p>
          <a:p>
            <a:pPr lvl="0" eaLnBrk="0" fontAlgn="base" hangingPunct="0">
              <a:lnSpc>
                <a:spcPct val="150000"/>
              </a:lnSpc>
              <a:spcBef>
                <a:spcPct val="0"/>
              </a:spcBef>
              <a:spcAft>
                <a:spcPct val="0"/>
              </a:spcAft>
              <a:buFontTx/>
              <a:buAutoNum type="arabicPeriod"/>
            </a:pPr>
            <a:r>
              <a:rPr lang="en-US" dirty="0" err="1">
                <a:solidFill>
                  <a:srgbClr val="374151"/>
                </a:solidFill>
                <a:latin typeface="Söhne"/>
              </a:rPr>
              <a:t>NumPy</a:t>
            </a:r>
            <a:endParaRPr lang="en-US" dirty="0">
              <a:solidFill>
                <a:srgbClr val="374151"/>
              </a:solidFill>
              <a:latin typeface="Söhne"/>
            </a:endParaRPr>
          </a:p>
          <a:p>
            <a:pPr lvl="0" eaLnBrk="0" fontAlgn="base" hangingPunct="0">
              <a:lnSpc>
                <a:spcPct val="150000"/>
              </a:lnSpc>
              <a:spcBef>
                <a:spcPct val="0"/>
              </a:spcBef>
              <a:spcAft>
                <a:spcPct val="0"/>
              </a:spcAft>
              <a:buFontTx/>
              <a:buAutoNum type="arabicPeriod"/>
            </a:pPr>
            <a:r>
              <a:rPr lang="en-US" dirty="0" err="1">
                <a:solidFill>
                  <a:srgbClr val="374151"/>
                </a:solidFill>
                <a:latin typeface="Söhne"/>
              </a:rPr>
              <a:t>Matplotlib</a:t>
            </a:r>
            <a:r>
              <a:rPr lang="en-US" dirty="0">
                <a:solidFill>
                  <a:srgbClr val="374151"/>
                </a:solidFill>
                <a:latin typeface="Söhne"/>
              </a:rPr>
              <a:t> </a:t>
            </a:r>
          </a:p>
          <a:p>
            <a:pPr lvl="0" eaLnBrk="0" fontAlgn="base" hangingPunct="0">
              <a:lnSpc>
                <a:spcPct val="150000"/>
              </a:lnSpc>
              <a:spcBef>
                <a:spcPct val="0"/>
              </a:spcBef>
              <a:spcAft>
                <a:spcPct val="0"/>
              </a:spcAft>
              <a:buFontTx/>
              <a:buAutoNum type="arabicPeriod"/>
            </a:pPr>
            <a:r>
              <a:rPr lang="en-US" dirty="0">
                <a:solidFill>
                  <a:srgbClr val="374151"/>
                </a:solidFill>
                <a:latin typeface="Söhne"/>
              </a:rPr>
              <a:t>Pandas</a:t>
            </a:r>
          </a:p>
          <a:p>
            <a:pPr lvl="0" eaLnBrk="0" fontAlgn="base" hangingPunct="0">
              <a:lnSpc>
                <a:spcPct val="150000"/>
              </a:lnSpc>
              <a:spcBef>
                <a:spcPct val="0"/>
              </a:spcBef>
              <a:spcAft>
                <a:spcPct val="0"/>
              </a:spcAft>
              <a:buFontTx/>
              <a:buAutoNum type="arabicPeriod"/>
            </a:pPr>
            <a:r>
              <a:rPr lang="en-US" dirty="0" err="1">
                <a:solidFill>
                  <a:srgbClr val="374151"/>
                </a:solidFill>
                <a:latin typeface="Söhne"/>
              </a:rPr>
              <a:t>ImageDataGenerator</a:t>
            </a:r>
            <a:endParaRPr lang="en-US" dirty="0">
              <a:solidFill>
                <a:srgbClr val="374151"/>
              </a:solidFill>
              <a:latin typeface="Söhne"/>
            </a:endParaRPr>
          </a:p>
          <a:p>
            <a:pPr lvl="0" eaLnBrk="0" fontAlgn="base" hangingPunct="0">
              <a:lnSpc>
                <a:spcPct val="150000"/>
              </a:lnSpc>
              <a:spcBef>
                <a:spcPct val="0"/>
              </a:spcBef>
              <a:spcAft>
                <a:spcPct val="0"/>
              </a:spcAft>
              <a:buFontTx/>
              <a:buAutoNum type="arabicPeriod"/>
            </a:pPr>
            <a:r>
              <a:rPr lang="en-US" dirty="0">
                <a:solidFill>
                  <a:srgbClr val="374151"/>
                </a:solidFill>
                <a:latin typeface="Söhne"/>
              </a:rPr>
              <a:t>Google </a:t>
            </a:r>
            <a:r>
              <a:rPr lang="en-US" dirty="0" err="1">
                <a:solidFill>
                  <a:srgbClr val="374151"/>
                </a:solidFill>
                <a:latin typeface="Söhne"/>
              </a:rPr>
              <a:t>Colaboratory</a:t>
            </a:r>
            <a:r>
              <a:rPr lang="en-US" dirty="0">
                <a:solidFill>
                  <a:srgbClr val="374151"/>
                </a:solidFill>
                <a:latin typeface="Söhne"/>
              </a:rPr>
              <a:t> </a:t>
            </a:r>
          </a:p>
          <a:p>
            <a:pPr lvl="0" eaLnBrk="0" fontAlgn="base" hangingPunct="0">
              <a:lnSpc>
                <a:spcPct val="150000"/>
              </a:lnSpc>
              <a:spcBef>
                <a:spcPct val="0"/>
              </a:spcBef>
              <a:spcAft>
                <a:spcPct val="0"/>
              </a:spcAft>
              <a:buFontTx/>
              <a:buAutoNum type="arabicPeriod"/>
            </a:pPr>
            <a:r>
              <a:rPr lang="en-US" dirty="0">
                <a:solidFill>
                  <a:srgbClr val="374151"/>
                </a:solidFill>
                <a:latin typeface="Söhne"/>
              </a:rPr>
              <a:t>File Management</a:t>
            </a:r>
          </a:p>
          <a:p>
            <a:pPr lvl="0" eaLnBrk="0" fontAlgn="base" hangingPunct="0">
              <a:lnSpc>
                <a:spcPct val="150000"/>
              </a:lnSpc>
              <a:spcBef>
                <a:spcPct val="0"/>
              </a:spcBef>
              <a:spcAft>
                <a:spcPct val="0"/>
              </a:spcAft>
              <a:buFontTx/>
              <a:buAutoNum type="arabicPeriod"/>
            </a:pPr>
            <a:r>
              <a:rPr lang="en-US" dirty="0">
                <a:solidFill>
                  <a:srgbClr val="374151"/>
                </a:solidFill>
                <a:latin typeface="Söhne"/>
              </a:rPr>
              <a:t>Convolutional Neural Networks (CNNs)</a:t>
            </a:r>
          </a:p>
          <a:p>
            <a:pPr lvl="0" eaLnBrk="0" fontAlgn="base" hangingPunct="0">
              <a:lnSpc>
                <a:spcPct val="150000"/>
              </a:lnSpc>
              <a:spcBef>
                <a:spcPct val="0"/>
              </a:spcBef>
              <a:spcAft>
                <a:spcPct val="0"/>
              </a:spcAft>
              <a:buFontTx/>
              <a:buAutoNum type="arabicPeriod"/>
            </a:pPr>
            <a:r>
              <a:rPr lang="en-US" dirty="0">
                <a:solidFill>
                  <a:srgbClr val="374151"/>
                </a:solidFill>
                <a:latin typeface="Söhne"/>
              </a:rPr>
              <a:t>Data Augmentation </a:t>
            </a:r>
          </a:p>
          <a:p>
            <a:pPr lvl="0" eaLnBrk="0" fontAlgn="base" hangingPunct="0">
              <a:lnSpc>
                <a:spcPct val="150000"/>
              </a:lnSpc>
              <a:spcBef>
                <a:spcPct val="0"/>
              </a:spcBef>
              <a:spcAft>
                <a:spcPct val="0"/>
              </a:spcAft>
              <a:buFontTx/>
              <a:buAutoNum type="arabicPeriod"/>
            </a:pPr>
            <a:r>
              <a:rPr lang="en-US" dirty="0">
                <a:solidFill>
                  <a:srgbClr val="374151"/>
                </a:solidFill>
                <a:latin typeface="Söhne"/>
              </a:rPr>
              <a:t>One-Hot Encoding </a:t>
            </a:r>
          </a:p>
          <a:p>
            <a:pPr lvl="0" eaLnBrk="0" fontAlgn="base" hangingPunct="0">
              <a:lnSpc>
                <a:spcPct val="150000"/>
              </a:lnSpc>
              <a:spcBef>
                <a:spcPct val="0"/>
              </a:spcBef>
              <a:spcAft>
                <a:spcPct val="0"/>
              </a:spcAft>
              <a:buFontTx/>
              <a:buAutoNum type="arabicPeriod"/>
            </a:pPr>
            <a:r>
              <a:rPr lang="en-US" dirty="0">
                <a:solidFill>
                  <a:srgbClr val="374151"/>
                </a:solidFill>
                <a:latin typeface="Söhne"/>
              </a:rPr>
              <a:t>Plotting</a:t>
            </a:r>
          </a:p>
          <a:p>
            <a:pPr lvl="0" eaLnBrk="0" fontAlgn="base" hangingPunct="0">
              <a:lnSpc>
                <a:spcPct val="150000"/>
              </a:lnSpc>
              <a:spcBef>
                <a:spcPct val="0"/>
              </a:spcBef>
              <a:spcAft>
                <a:spcPct val="0"/>
              </a:spcAft>
              <a:buFontTx/>
              <a:buAutoNum type="arabicPeriod"/>
            </a:pPr>
            <a:r>
              <a:rPr lang="en-US" dirty="0">
                <a:solidFill>
                  <a:srgbClr val="374151"/>
                </a:solidFill>
                <a:latin typeface="Söhne"/>
              </a:rPr>
              <a:t>Google Drive Integration </a:t>
            </a:r>
          </a:p>
          <a:p>
            <a:pPr lvl="0" eaLnBrk="0" fontAlgn="base" hangingPunct="0">
              <a:lnSpc>
                <a:spcPct val="150000"/>
              </a:lnSpc>
              <a:spcBef>
                <a:spcPct val="0"/>
              </a:spcBef>
              <a:spcAft>
                <a:spcPct val="0"/>
              </a:spcAft>
              <a:buFontTx/>
              <a:buAutoNum type="arabicPeriod"/>
            </a:pPr>
            <a:r>
              <a:rPr lang="en-US" dirty="0">
                <a:solidFill>
                  <a:srgbClr val="374151"/>
                </a:solidFill>
                <a:latin typeface="Söhne"/>
              </a:rPr>
              <a:t>Model Saving</a:t>
            </a:r>
          </a:p>
          <a:p>
            <a:pPr lvl="0" eaLnBrk="0" fontAlgn="base" hangingPunct="0">
              <a:spcBef>
                <a:spcPct val="0"/>
              </a:spcBef>
              <a:spcAft>
                <a:spcPct val="0"/>
              </a:spcAft>
            </a:pPr>
            <a:endParaRPr lang="en-US" sz="2800" dirty="0">
              <a:latin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0" y="1066800"/>
            <a:ext cx="2952750" cy="15525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6812" y="3554659"/>
            <a:ext cx="2143125" cy="2143125"/>
          </a:xfrm>
          <a:prstGeom prst="rect">
            <a:avLst/>
          </a:prstGeom>
        </p:spPr>
      </p:pic>
    </p:spTree>
    <p:extLst>
      <p:ext uri="{BB962C8B-B14F-4D97-AF65-F5344CB8AC3E}">
        <p14:creationId xmlns:p14="http://schemas.microsoft.com/office/powerpoint/2010/main" val="2119534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400" y="7883"/>
            <a:ext cx="8754829" cy="646331"/>
          </a:xfrm>
          <a:prstGeom prst="rect">
            <a:avLst/>
          </a:prstGeom>
        </p:spPr>
        <p:txBody>
          <a:bodyPr wrap="square">
            <a:spAutoFit/>
          </a:bodyPr>
          <a:lstStyle/>
          <a:p>
            <a:r>
              <a:rPr lang="en-US" sz="3600" b="1"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Developed solution – skin rashes prediction </a:t>
            </a:r>
            <a:endParaRPr lang="en-US" sz="3600"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a:stretch>
            <a:fillRect/>
          </a:stretch>
        </p:blipFill>
        <p:spPr>
          <a:xfrm>
            <a:off x="476250" y="914400"/>
            <a:ext cx="5076066" cy="2940050"/>
          </a:xfrm>
          <a:prstGeom prst="rect">
            <a:avLst/>
          </a:prstGeom>
        </p:spPr>
      </p:pic>
      <p:pic>
        <p:nvPicPr>
          <p:cNvPr id="4" name="Picture 3"/>
          <p:cNvPicPr>
            <a:picLocks noChangeAspect="1"/>
          </p:cNvPicPr>
          <p:nvPr/>
        </p:nvPicPr>
        <p:blipFill>
          <a:blip r:embed="rId3"/>
          <a:stretch>
            <a:fillRect/>
          </a:stretch>
        </p:blipFill>
        <p:spPr>
          <a:xfrm>
            <a:off x="6214281" y="914400"/>
            <a:ext cx="5551762" cy="2940050"/>
          </a:xfrm>
          <a:prstGeom prst="rect">
            <a:avLst/>
          </a:prstGeom>
        </p:spPr>
      </p:pic>
      <p:pic>
        <p:nvPicPr>
          <p:cNvPr id="5" name="Picture 4"/>
          <p:cNvPicPr>
            <a:picLocks noChangeAspect="1"/>
          </p:cNvPicPr>
          <p:nvPr/>
        </p:nvPicPr>
        <p:blipFill>
          <a:blip r:embed="rId4"/>
          <a:stretch>
            <a:fillRect/>
          </a:stretch>
        </p:blipFill>
        <p:spPr>
          <a:xfrm>
            <a:off x="491035" y="3928383"/>
            <a:ext cx="5143500" cy="2456724"/>
          </a:xfrm>
          <a:prstGeom prst="rect">
            <a:avLst/>
          </a:prstGeom>
        </p:spPr>
      </p:pic>
      <p:pic>
        <p:nvPicPr>
          <p:cNvPr id="6" name="Picture 5"/>
          <p:cNvPicPr>
            <a:picLocks noChangeAspect="1"/>
          </p:cNvPicPr>
          <p:nvPr/>
        </p:nvPicPr>
        <p:blipFill>
          <a:blip r:embed="rId5"/>
          <a:stretch>
            <a:fillRect/>
          </a:stretch>
        </p:blipFill>
        <p:spPr>
          <a:xfrm>
            <a:off x="6214281" y="3928383"/>
            <a:ext cx="5551762" cy="2456724"/>
          </a:xfrm>
          <a:prstGeom prst="rect">
            <a:avLst/>
          </a:prstGeom>
        </p:spPr>
      </p:pic>
    </p:spTree>
    <p:extLst>
      <p:ext uri="{BB962C8B-B14F-4D97-AF65-F5344CB8AC3E}">
        <p14:creationId xmlns:p14="http://schemas.microsoft.com/office/powerpoint/2010/main" val="3930119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50C69-0DE8-3107-0E39-A8041E6ECDF8}"/>
              </a:ext>
            </a:extLst>
          </p:cNvPr>
          <p:cNvPicPr>
            <a:picLocks noChangeAspect="1"/>
          </p:cNvPicPr>
          <p:nvPr/>
        </p:nvPicPr>
        <p:blipFill>
          <a:blip r:embed="rId2"/>
          <a:stretch>
            <a:fillRect/>
          </a:stretch>
        </p:blipFill>
        <p:spPr>
          <a:xfrm>
            <a:off x="0" y="648209"/>
            <a:ext cx="12192000" cy="5561581"/>
          </a:xfrm>
          <a:prstGeom prst="rect">
            <a:avLst/>
          </a:prstGeom>
        </p:spPr>
      </p:pic>
      <p:sp>
        <p:nvSpPr>
          <p:cNvPr id="5" name="TextBox 4">
            <a:extLst>
              <a:ext uri="{FF2B5EF4-FFF2-40B4-BE49-F238E27FC236}">
                <a16:creationId xmlns:a16="http://schemas.microsoft.com/office/drawing/2014/main" id="{2190C3DA-CB33-C196-6ECA-CE28C154926E}"/>
              </a:ext>
            </a:extLst>
          </p:cNvPr>
          <p:cNvSpPr txBox="1"/>
          <p:nvPr/>
        </p:nvSpPr>
        <p:spPr>
          <a:xfrm>
            <a:off x="3429000" y="152400"/>
            <a:ext cx="6098344" cy="707886"/>
          </a:xfrm>
          <a:prstGeom prst="rect">
            <a:avLst/>
          </a:prstGeom>
          <a:noFill/>
        </p:spPr>
        <p:txBody>
          <a:bodyPr wrap="square">
            <a:spAutoFit/>
          </a:bodyPr>
          <a:lstStyle/>
          <a:p>
            <a:r>
              <a:rPr lang="en-US" sz="4000" b="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Results and Discussion </a:t>
            </a:r>
            <a:endParaRPr lang="en-US" sz="4000" dirty="0"/>
          </a:p>
        </p:txBody>
      </p:sp>
    </p:spTree>
    <p:extLst>
      <p:ext uri="{BB962C8B-B14F-4D97-AF65-F5344CB8AC3E}">
        <p14:creationId xmlns:p14="http://schemas.microsoft.com/office/powerpoint/2010/main" val="3366995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3412"/>
            <a:ext cx="7315200" cy="1143000"/>
          </a:xfrm>
        </p:spPr>
        <p:txBody>
          <a:bodyPr>
            <a:normAutofit fontScale="90000"/>
          </a:bodyPr>
          <a:lstStyle/>
          <a:p>
            <a:r>
              <a:rPr lang="en-US" b="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Results and Discussion – Chat bot</a:t>
            </a:r>
            <a:endParaRPr lang="en-US"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a:stretch>
            <a:fillRect/>
          </a:stretch>
        </p:blipFill>
        <p:spPr>
          <a:xfrm>
            <a:off x="252357" y="990600"/>
            <a:ext cx="4981685" cy="25146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p:cNvPicPr>
            <a:picLocks noChangeAspect="1"/>
          </p:cNvPicPr>
          <p:nvPr/>
        </p:nvPicPr>
        <p:blipFill>
          <a:blip r:embed="rId3"/>
          <a:stretch>
            <a:fillRect/>
          </a:stretch>
        </p:blipFill>
        <p:spPr>
          <a:xfrm>
            <a:off x="169275" y="2590800"/>
            <a:ext cx="4486274" cy="341246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Arrow: Right 5">
            <a:extLst>
              <a:ext uri="{FF2B5EF4-FFF2-40B4-BE49-F238E27FC236}">
                <a16:creationId xmlns:a16="http://schemas.microsoft.com/office/drawing/2014/main" id="{9607763F-D56B-9B5E-61C4-190F0AFD821D}"/>
              </a:ext>
            </a:extLst>
          </p:cNvPr>
          <p:cNvSpPr/>
          <p:nvPr/>
        </p:nvSpPr>
        <p:spPr>
          <a:xfrm>
            <a:off x="5486400" y="3276600"/>
            <a:ext cx="1676400" cy="609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6F987D4-CFD0-39B8-6F23-D4ACD44FA1D6}"/>
              </a:ext>
            </a:extLst>
          </p:cNvPr>
          <p:cNvPicPr>
            <a:picLocks noChangeAspect="1"/>
          </p:cNvPicPr>
          <p:nvPr/>
        </p:nvPicPr>
        <p:blipFill>
          <a:blip r:embed="rId4"/>
          <a:stretch>
            <a:fillRect/>
          </a:stretch>
        </p:blipFill>
        <p:spPr>
          <a:xfrm>
            <a:off x="7273414" y="1977097"/>
            <a:ext cx="4819649" cy="3056206"/>
          </a:xfrm>
          <a:prstGeom prst="rect">
            <a:avLst/>
          </a:prstGeom>
        </p:spPr>
      </p:pic>
    </p:spTree>
    <p:extLst>
      <p:ext uri="{BB962C8B-B14F-4D97-AF65-F5344CB8AC3E}">
        <p14:creationId xmlns:p14="http://schemas.microsoft.com/office/powerpoint/2010/main" val="2251680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831A-B28A-5CF6-9B77-374FCACF40B3}"/>
              </a:ext>
            </a:extLst>
          </p:cNvPr>
          <p:cNvSpPr>
            <a:spLocks noGrp="1"/>
          </p:cNvSpPr>
          <p:nvPr>
            <p:ph type="title"/>
          </p:nvPr>
        </p:nvSpPr>
        <p:spPr>
          <a:xfrm>
            <a:off x="1219200" y="0"/>
            <a:ext cx="10018713" cy="1752599"/>
          </a:xfrm>
        </p:spPr>
        <p:txBody>
          <a:bodyPr/>
          <a:lstStyle/>
          <a:p>
            <a:r>
              <a:rPr lang="en-US" b="1" dirty="0">
                <a:solidFill>
                  <a:schemeClr val="accent1">
                    <a:lumMod val="50000"/>
                  </a:schemeClr>
                </a:solidFill>
              </a:rPr>
              <a:t>New Feature- History of Chats</a:t>
            </a:r>
          </a:p>
        </p:txBody>
      </p:sp>
      <p:pic>
        <p:nvPicPr>
          <p:cNvPr id="4" name="Picture 3">
            <a:extLst>
              <a:ext uri="{FF2B5EF4-FFF2-40B4-BE49-F238E27FC236}">
                <a16:creationId xmlns:a16="http://schemas.microsoft.com/office/drawing/2014/main" id="{DFFE2A5C-BA1D-0010-2BC1-7724A305B89E}"/>
              </a:ext>
            </a:extLst>
          </p:cNvPr>
          <p:cNvPicPr>
            <a:picLocks noChangeAspect="1"/>
          </p:cNvPicPr>
          <p:nvPr/>
        </p:nvPicPr>
        <p:blipFill>
          <a:blip r:embed="rId2"/>
          <a:stretch>
            <a:fillRect/>
          </a:stretch>
        </p:blipFill>
        <p:spPr>
          <a:xfrm>
            <a:off x="1600200" y="1333672"/>
            <a:ext cx="10591800" cy="4936449"/>
          </a:xfrm>
          <a:prstGeom prst="rect">
            <a:avLst/>
          </a:prstGeom>
        </p:spPr>
      </p:pic>
    </p:spTree>
    <p:extLst>
      <p:ext uri="{BB962C8B-B14F-4D97-AF65-F5344CB8AC3E}">
        <p14:creationId xmlns:p14="http://schemas.microsoft.com/office/powerpoint/2010/main" val="1041693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9445624" cy="1447800"/>
          </a:xfrm>
        </p:spPr>
        <p:txBody>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Results and Discussion – Skin Rashes Prediction</a:t>
            </a:r>
            <a:endParaRPr lang="en-US" dirty="0"/>
          </a:p>
        </p:txBody>
      </p:sp>
      <p:pic>
        <p:nvPicPr>
          <p:cNvPr id="4" name="Picture 3"/>
          <p:cNvPicPr>
            <a:picLocks noChangeAspect="1"/>
          </p:cNvPicPr>
          <p:nvPr/>
        </p:nvPicPr>
        <p:blipFill>
          <a:blip r:embed="rId2"/>
          <a:stretch>
            <a:fillRect/>
          </a:stretch>
        </p:blipFill>
        <p:spPr>
          <a:xfrm>
            <a:off x="914400" y="1400313"/>
            <a:ext cx="5095875" cy="262388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p:cNvPicPr>
            <a:picLocks noChangeAspect="1"/>
          </p:cNvPicPr>
          <p:nvPr/>
        </p:nvPicPr>
        <p:blipFill>
          <a:blip r:embed="rId3"/>
          <a:stretch>
            <a:fillRect/>
          </a:stretch>
        </p:blipFill>
        <p:spPr>
          <a:xfrm>
            <a:off x="381000" y="3810000"/>
            <a:ext cx="5012045" cy="259800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Arrow: Right 5">
            <a:extLst>
              <a:ext uri="{FF2B5EF4-FFF2-40B4-BE49-F238E27FC236}">
                <a16:creationId xmlns:a16="http://schemas.microsoft.com/office/drawing/2014/main" id="{6ED5092C-83B1-812B-2510-C108C51BD494}"/>
              </a:ext>
            </a:extLst>
          </p:cNvPr>
          <p:cNvSpPr/>
          <p:nvPr/>
        </p:nvSpPr>
        <p:spPr>
          <a:xfrm>
            <a:off x="5624856" y="4507358"/>
            <a:ext cx="1524000" cy="4427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book&#10;&#10;Description automatically generated">
            <a:extLst>
              <a:ext uri="{FF2B5EF4-FFF2-40B4-BE49-F238E27FC236}">
                <a16:creationId xmlns:a16="http://schemas.microsoft.com/office/drawing/2014/main" id="{3EDD28EB-5740-6558-3423-57EAD0BC9B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6272" y="1412712"/>
            <a:ext cx="4815728" cy="4794575"/>
          </a:xfrm>
          <a:prstGeom prst="rect">
            <a:avLst/>
          </a:prstGeom>
        </p:spPr>
      </p:pic>
    </p:spTree>
    <p:extLst>
      <p:ext uri="{BB962C8B-B14F-4D97-AF65-F5344CB8AC3E}">
        <p14:creationId xmlns:p14="http://schemas.microsoft.com/office/powerpoint/2010/main" val="243944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61123F-EC49-70CC-05D1-68417BE5BBB2}"/>
              </a:ext>
            </a:extLst>
          </p:cNvPr>
          <p:cNvSpPr>
            <a:spLocks noGrp="1"/>
          </p:cNvSpPr>
          <p:nvPr>
            <p:ph type="title"/>
          </p:nvPr>
        </p:nvSpPr>
        <p:spPr>
          <a:xfrm>
            <a:off x="1219200" y="0"/>
            <a:ext cx="10018713" cy="1752599"/>
          </a:xfrm>
        </p:spPr>
        <p:txBody>
          <a:bodyPr/>
          <a:lstStyle/>
          <a:p>
            <a:r>
              <a:rPr lang="en-US" b="1" dirty="0">
                <a:solidFill>
                  <a:schemeClr val="accent1">
                    <a:lumMod val="50000"/>
                  </a:schemeClr>
                </a:solidFill>
              </a:rPr>
              <a:t>New Feature- History of Images</a:t>
            </a:r>
          </a:p>
        </p:txBody>
      </p:sp>
      <p:pic>
        <p:nvPicPr>
          <p:cNvPr id="5" name="Picture 4">
            <a:extLst>
              <a:ext uri="{FF2B5EF4-FFF2-40B4-BE49-F238E27FC236}">
                <a16:creationId xmlns:a16="http://schemas.microsoft.com/office/drawing/2014/main" id="{87477B29-4B71-36E4-63CB-FC96FF162C23}"/>
              </a:ext>
            </a:extLst>
          </p:cNvPr>
          <p:cNvPicPr>
            <a:picLocks noChangeAspect="1"/>
          </p:cNvPicPr>
          <p:nvPr/>
        </p:nvPicPr>
        <p:blipFill>
          <a:blip r:embed="rId2"/>
          <a:stretch>
            <a:fillRect/>
          </a:stretch>
        </p:blipFill>
        <p:spPr>
          <a:xfrm>
            <a:off x="1636713" y="1524000"/>
            <a:ext cx="9601200" cy="4576476"/>
          </a:xfrm>
          <a:prstGeom prst="rect">
            <a:avLst/>
          </a:prstGeom>
        </p:spPr>
      </p:pic>
    </p:spTree>
    <p:extLst>
      <p:ext uri="{BB962C8B-B14F-4D97-AF65-F5344CB8AC3E}">
        <p14:creationId xmlns:p14="http://schemas.microsoft.com/office/powerpoint/2010/main" val="1974076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BCBC97-586C-2C88-C646-F30C8A044F95}"/>
              </a:ext>
            </a:extLst>
          </p:cNvPr>
          <p:cNvSpPr/>
          <p:nvPr/>
        </p:nvSpPr>
        <p:spPr>
          <a:xfrm>
            <a:off x="2660322" y="6501990"/>
            <a:ext cx="5428268" cy="304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533400" y="1011543"/>
            <a:ext cx="8930747" cy="2110382"/>
          </a:xfrm>
        </p:spPr>
        <p:txBody>
          <a:bodyPr/>
          <a:lstStyle/>
          <a:p>
            <a:r>
              <a:rPr lang="en-US" dirty="0"/>
              <a:t>IT20405090 | </a:t>
            </a:r>
            <a:r>
              <a:rPr lang="en-US" dirty="0" err="1"/>
              <a:t>Vanhoff</a:t>
            </a:r>
            <a:r>
              <a:rPr lang="en-US" dirty="0"/>
              <a:t> R. L.</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1630625" y="4648200"/>
            <a:ext cx="8930748" cy="860400"/>
          </a:xfrm>
        </p:spPr>
        <p:txBody>
          <a:bodyPr/>
          <a:lstStyle/>
          <a:p>
            <a:r>
              <a:rPr lang="en-US" dirty="0"/>
              <a:t>Software Engineering</a:t>
            </a:r>
          </a:p>
        </p:txBody>
      </p:sp>
      <p:pic>
        <p:nvPicPr>
          <p:cNvPr id="3" name="Picture 2" descr="A close-up of a person smiling&#10;&#10;Description automatically generated">
            <a:extLst>
              <a:ext uri="{FF2B5EF4-FFF2-40B4-BE49-F238E27FC236}">
                <a16:creationId xmlns:a16="http://schemas.microsoft.com/office/drawing/2014/main" id="{9E5BE18D-F707-DB2A-BEDC-1A1188B5F2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0" y="85870"/>
            <a:ext cx="2286000" cy="2951788"/>
          </a:xfrm>
          <a:prstGeom prst="rect">
            <a:avLst/>
          </a:prstGeom>
        </p:spPr>
      </p:pic>
      <p:sp>
        <p:nvSpPr>
          <p:cNvPr id="7" name="TextBox 6">
            <a:extLst>
              <a:ext uri="{FF2B5EF4-FFF2-40B4-BE49-F238E27FC236}">
                <a16:creationId xmlns:a16="http://schemas.microsoft.com/office/drawing/2014/main" id="{8792FD02-F7DA-9475-B7AF-C56C2172FAD4}"/>
              </a:ext>
            </a:extLst>
          </p:cNvPr>
          <p:cNvSpPr txBox="1"/>
          <p:nvPr/>
        </p:nvSpPr>
        <p:spPr>
          <a:xfrm>
            <a:off x="5105400" y="3687975"/>
            <a:ext cx="6934200" cy="523220"/>
          </a:xfrm>
          <a:prstGeom prst="rect">
            <a:avLst/>
          </a:prstGeom>
          <a:noFill/>
        </p:spPr>
        <p:txBody>
          <a:bodyPr wrap="square">
            <a:spAutoFit/>
          </a:bodyPr>
          <a:lstStyle/>
          <a:p>
            <a:r>
              <a:rPr lang="en-US" sz="2800" dirty="0">
                <a:effectLst/>
                <a:latin typeface="Calibri" panose="020F0502020204030204" pitchFamily="34" charset="0"/>
                <a:ea typeface="Calibri" panose="020F0502020204030204" pitchFamily="34" charset="0"/>
              </a:rPr>
              <a:t>Growth Level Prediction</a:t>
            </a:r>
            <a:endParaRPr lang="en-US" sz="2800" dirty="0"/>
          </a:p>
        </p:txBody>
      </p:sp>
      <p:sp>
        <p:nvSpPr>
          <p:cNvPr id="2" name="Rectangle 1">
            <a:extLst>
              <a:ext uri="{FF2B5EF4-FFF2-40B4-BE49-F238E27FC236}">
                <a16:creationId xmlns:a16="http://schemas.microsoft.com/office/drawing/2014/main" id="{2A1F721C-7038-F88F-B81F-99675816CA08}"/>
              </a:ext>
            </a:extLst>
          </p:cNvPr>
          <p:cNvSpPr/>
          <p:nvPr/>
        </p:nvSpPr>
        <p:spPr>
          <a:xfrm>
            <a:off x="2687817" y="647182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mbria"/>
                <a:ea typeface="+mn-ea"/>
                <a:cs typeface="+mn-cs"/>
              </a:defRPr>
            </a:lvl1pPr>
            <a:lvl2pPr marL="457200" algn="l" defTabSz="914400" rtl="0" eaLnBrk="1" latinLnBrk="0" hangingPunct="1">
              <a:defRPr sz="1800" kern="1200">
                <a:solidFill>
                  <a:srgbClr val="FFFFFF"/>
                </a:solidFill>
                <a:latin typeface="Cambria"/>
                <a:ea typeface="+mn-ea"/>
                <a:cs typeface="+mn-cs"/>
              </a:defRPr>
            </a:lvl2pPr>
            <a:lvl3pPr marL="914400" algn="l" defTabSz="914400" rtl="0" eaLnBrk="1" latinLnBrk="0" hangingPunct="1">
              <a:defRPr sz="1800" kern="1200">
                <a:solidFill>
                  <a:srgbClr val="FFFFFF"/>
                </a:solidFill>
                <a:latin typeface="Cambria"/>
                <a:ea typeface="+mn-ea"/>
                <a:cs typeface="+mn-cs"/>
              </a:defRPr>
            </a:lvl3pPr>
            <a:lvl4pPr marL="1371600" algn="l" defTabSz="914400" rtl="0" eaLnBrk="1" latinLnBrk="0" hangingPunct="1">
              <a:defRPr sz="1800" kern="1200">
                <a:solidFill>
                  <a:srgbClr val="FFFFFF"/>
                </a:solidFill>
                <a:latin typeface="Cambria"/>
                <a:ea typeface="+mn-ea"/>
                <a:cs typeface="+mn-cs"/>
              </a:defRPr>
            </a:lvl4pPr>
            <a:lvl5pPr marL="1828800" algn="l" defTabSz="914400" rtl="0" eaLnBrk="1" latinLnBrk="0" hangingPunct="1">
              <a:defRPr sz="1800" kern="1200">
                <a:solidFill>
                  <a:srgbClr val="FFFFFF"/>
                </a:solidFill>
                <a:latin typeface="Cambria"/>
                <a:ea typeface="+mn-ea"/>
                <a:cs typeface="+mn-cs"/>
              </a:defRPr>
            </a:lvl5pPr>
            <a:lvl6pPr marL="2286000" algn="l" defTabSz="914400" rtl="0" eaLnBrk="1" latinLnBrk="0" hangingPunct="1">
              <a:defRPr sz="1800" kern="1200">
                <a:solidFill>
                  <a:srgbClr val="FFFFFF"/>
                </a:solidFill>
                <a:latin typeface="Cambria"/>
                <a:ea typeface="+mn-ea"/>
                <a:cs typeface="+mn-cs"/>
              </a:defRPr>
            </a:lvl6pPr>
            <a:lvl7pPr marL="2743200" algn="l" defTabSz="914400" rtl="0" eaLnBrk="1" latinLnBrk="0" hangingPunct="1">
              <a:defRPr sz="1800" kern="1200">
                <a:solidFill>
                  <a:srgbClr val="FFFFFF"/>
                </a:solidFill>
                <a:latin typeface="Cambria"/>
                <a:ea typeface="+mn-ea"/>
                <a:cs typeface="+mn-cs"/>
              </a:defRPr>
            </a:lvl7pPr>
            <a:lvl8pPr marL="3200400" algn="l" defTabSz="914400" rtl="0" eaLnBrk="1" latinLnBrk="0" hangingPunct="1">
              <a:defRPr sz="1800" kern="1200">
                <a:solidFill>
                  <a:srgbClr val="FFFFFF"/>
                </a:solidFill>
                <a:latin typeface="Cambria"/>
                <a:ea typeface="+mn-ea"/>
                <a:cs typeface="+mn-cs"/>
              </a:defRPr>
            </a:lvl8pPr>
            <a:lvl9pPr marL="3657600" algn="l" defTabSz="914400" rtl="0" eaLnBrk="1" latinLnBrk="0" hangingPunct="1">
              <a:defRPr sz="1800" kern="1200">
                <a:solidFill>
                  <a:srgbClr val="FFFFFF"/>
                </a:solidFill>
                <a:latin typeface="Cambria"/>
                <a:ea typeface="+mn-ea"/>
                <a:cs typeface="+mn-cs"/>
              </a:defRPr>
            </a:lvl9pPr>
          </a:lstStyle>
          <a:p>
            <a:r>
              <a:rPr lang="en-US" sz="1800" b="1" dirty="0">
                <a:solidFill>
                  <a:schemeClr val="tx1"/>
                </a:solidFill>
              </a:rPr>
              <a:t>IT20405090</a:t>
            </a:r>
            <a:r>
              <a:rPr lang="en-US" sz="1800" dirty="0">
                <a:solidFill>
                  <a:schemeClr val="tx1"/>
                </a:solidFill>
              </a:rPr>
              <a:t>  |   Vanhoff R.L.|   </a:t>
            </a:r>
            <a:r>
              <a:rPr lang="en-US" sz="1800" b="0" dirty="0">
                <a:solidFill>
                  <a:schemeClr val="tx1"/>
                </a:solidFill>
              </a:rPr>
              <a:t>TMP-23-103</a:t>
            </a:r>
          </a:p>
        </p:txBody>
      </p:sp>
    </p:spTree>
    <p:extLst>
      <p:ext uri="{BB962C8B-B14F-4D97-AF65-F5344CB8AC3E}">
        <p14:creationId xmlns:p14="http://schemas.microsoft.com/office/powerpoint/2010/main" val="1779550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43AF2-E8CA-0BB8-C497-C76936E08F7A}"/>
              </a:ext>
            </a:extLst>
          </p:cNvPr>
          <p:cNvSpPr>
            <a:spLocks noGrp="1"/>
          </p:cNvSpPr>
          <p:nvPr>
            <p:ph type="title"/>
          </p:nvPr>
        </p:nvSpPr>
        <p:spPr>
          <a:xfrm>
            <a:off x="2819400" y="304800"/>
            <a:ext cx="5559424" cy="914400"/>
          </a:xfrm>
        </p:spPr>
        <p:txBody>
          <a:bodyPr/>
          <a:lstStyle/>
          <a:p>
            <a:r>
              <a:rPr lang="en-US" dirty="0"/>
              <a:t>Research Paper</a:t>
            </a:r>
          </a:p>
        </p:txBody>
      </p:sp>
      <p:pic>
        <p:nvPicPr>
          <p:cNvPr id="7" name="Content Placeholder 6" descr="A screenshot of a computer&#10;&#10;Description automatically generated">
            <a:extLst>
              <a:ext uri="{FF2B5EF4-FFF2-40B4-BE49-F238E27FC236}">
                <a16:creationId xmlns:a16="http://schemas.microsoft.com/office/drawing/2014/main" id="{9B624582-3D71-55BD-1705-6FD2551BA8F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3075"/>
          <a:stretch/>
        </p:blipFill>
        <p:spPr>
          <a:xfrm>
            <a:off x="1240144" y="1219200"/>
            <a:ext cx="4724400" cy="4701583"/>
          </a:xfrm>
        </p:spPr>
      </p:pic>
      <p:sp>
        <p:nvSpPr>
          <p:cNvPr id="4" name="Date Placeholder 3">
            <a:extLst>
              <a:ext uri="{FF2B5EF4-FFF2-40B4-BE49-F238E27FC236}">
                <a16:creationId xmlns:a16="http://schemas.microsoft.com/office/drawing/2014/main" id="{084C33B2-E311-9AAA-BBFA-2EDC2CC6DCB3}"/>
              </a:ext>
            </a:extLst>
          </p:cNvPr>
          <p:cNvSpPr>
            <a:spLocks noGrp="1"/>
          </p:cNvSpPr>
          <p:nvPr>
            <p:ph type="dt" sz="half" idx="10"/>
          </p:nvPr>
        </p:nvSpPr>
        <p:spPr/>
        <p:txBody>
          <a:bodyPr/>
          <a:lstStyle/>
          <a:p>
            <a:fld id="{758FFC7B-6EAA-41E7-8585-0B77BEE716C8}" type="datetime1">
              <a:rPr lang="en-US" smtClean="0"/>
              <a:t>11/2/2023</a:t>
            </a:fld>
            <a:endParaRPr lang="en-US"/>
          </a:p>
        </p:txBody>
      </p:sp>
      <p:sp>
        <p:nvSpPr>
          <p:cNvPr id="5" name="Slide Number Placeholder 4">
            <a:extLst>
              <a:ext uri="{FF2B5EF4-FFF2-40B4-BE49-F238E27FC236}">
                <a16:creationId xmlns:a16="http://schemas.microsoft.com/office/drawing/2014/main" id="{32FAD5AC-113E-CDFE-2650-2BE1D8065B4A}"/>
              </a:ext>
            </a:extLst>
          </p:cNvPr>
          <p:cNvSpPr>
            <a:spLocks noGrp="1"/>
          </p:cNvSpPr>
          <p:nvPr>
            <p:ph type="sldNum" sz="quarter" idx="12"/>
          </p:nvPr>
        </p:nvSpPr>
        <p:spPr/>
        <p:txBody>
          <a:bodyPr/>
          <a:lstStyle/>
          <a:p>
            <a:fld id="{D57F1E4F-1CFF-5643-939E-217C01CDF565}" type="slidenum">
              <a:rPr lang="en-US" smtClean="0"/>
              <a:t>4</a:t>
            </a:fld>
            <a:endParaRPr lang="en-US"/>
          </a:p>
        </p:txBody>
      </p:sp>
      <p:pic>
        <p:nvPicPr>
          <p:cNvPr id="9" name="Picture 8" descr="A screenshot of a computer&#10;&#10;Description automatically generated">
            <a:extLst>
              <a:ext uri="{FF2B5EF4-FFF2-40B4-BE49-F238E27FC236}">
                <a16:creationId xmlns:a16="http://schemas.microsoft.com/office/drawing/2014/main" id="{7B876F6C-E7C1-75B8-D165-4FCBF5C7F37B}"/>
              </a:ext>
            </a:extLst>
          </p:cNvPr>
          <p:cNvPicPr>
            <a:picLocks noChangeAspect="1"/>
          </p:cNvPicPr>
          <p:nvPr/>
        </p:nvPicPr>
        <p:blipFill rotWithShape="1">
          <a:blip r:embed="rId2">
            <a:extLst>
              <a:ext uri="{28A0092B-C50C-407E-A947-70E740481C1C}">
                <a14:useLocalDpi xmlns:a14="http://schemas.microsoft.com/office/drawing/2010/main" val="0"/>
              </a:ext>
            </a:extLst>
          </a:blip>
          <a:srcRect t="46667"/>
          <a:stretch/>
        </p:blipFill>
        <p:spPr>
          <a:xfrm>
            <a:off x="6439141" y="1223799"/>
            <a:ext cx="4436515" cy="4696984"/>
          </a:xfrm>
          <a:prstGeom prst="rect">
            <a:avLst/>
          </a:prstGeom>
        </p:spPr>
      </p:pic>
    </p:spTree>
    <p:extLst>
      <p:ext uri="{BB962C8B-B14F-4D97-AF65-F5344CB8AC3E}">
        <p14:creationId xmlns:p14="http://schemas.microsoft.com/office/powerpoint/2010/main" val="3847300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AFA850-BCB4-D832-C06E-FAEE0A57BE92}"/>
              </a:ext>
            </a:extLst>
          </p:cNvPr>
          <p:cNvSpPr>
            <a:spLocks noGrp="1"/>
          </p:cNvSpPr>
          <p:nvPr>
            <p:ph idx="1"/>
          </p:nvPr>
        </p:nvSpPr>
        <p:spPr>
          <a:xfrm>
            <a:off x="1066800" y="1066800"/>
            <a:ext cx="10820400" cy="5181600"/>
          </a:xfrm>
        </p:spPr>
        <p:txBody>
          <a:bodyPr>
            <a:normAutofit lnSpcReduction="10000"/>
          </a:bodyPr>
          <a:lstStyle/>
          <a:p>
            <a:r>
              <a:rPr lang="en-US" dirty="0"/>
              <a:t>After the proposal presentation the component was asked to change to a growth level predictor instead of a nutritional level identification and the functionality was changed from image processing to training a model to predict the growth level, by the panel and after the pp2 the graph feature was added. </a:t>
            </a:r>
          </a:p>
          <a:p>
            <a:r>
              <a:rPr lang="en-US" dirty="0"/>
              <a:t>Information was gathered from the specialists and doctors in order to gather information for the predictions to make it more accurate and to discuss on how the functionality can be done. </a:t>
            </a:r>
          </a:p>
          <a:p>
            <a:r>
              <a:rPr lang="en-US" dirty="0"/>
              <a:t>But after the process, it was stated that the growth level cannot be measured without the height, weight and age-appropriate other measures with just the behavioral milestones. </a:t>
            </a:r>
          </a:p>
          <a:p>
            <a:r>
              <a:rPr lang="en-US" dirty="0"/>
              <a:t> As the final decision, the component was changed to a prediction function where according to the given measures of a child, the growth level can be predicted by the model.</a:t>
            </a:r>
          </a:p>
        </p:txBody>
      </p:sp>
      <p:sp>
        <p:nvSpPr>
          <p:cNvPr id="6" name="Rectangle 5">
            <a:extLst>
              <a:ext uri="{FF2B5EF4-FFF2-40B4-BE49-F238E27FC236}">
                <a16:creationId xmlns:a16="http://schemas.microsoft.com/office/drawing/2014/main" id="{AA554084-5340-6DD7-15C8-413D87CB6ED6}"/>
              </a:ext>
            </a:extLst>
          </p:cNvPr>
          <p:cNvSpPr/>
          <p:nvPr/>
        </p:nvSpPr>
        <p:spPr>
          <a:xfrm>
            <a:off x="304897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mbria"/>
                <a:ea typeface="+mn-ea"/>
                <a:cs typeface="+mn-cs"/>
              </a:defRPr>
            </a:lvl1pPr>
            <a:lvl2pPr marL="457200" algn="l" defTabSz="914400" rtl="0" eaLnBrk="1" latinLnBrk="0" hangingPunct="1">
              <a:defRPr sz="1800" kern="1200">
                <a:solidFill>
                  <a:srgbClr val="FFFFFF"/>
                </a:solidFill>
                <a:latin typeface="Cambria"/>
                <a:ea typeface="+mn-ea"/>
                <a:cs typeface="+mn-cs"/>
              </a:defRPr>
            </a:lvl2pPr>
            <a:lvl3pPr marL="914400" algn="l" defTabSz="914400" rtl="0" eaLnBrk="1" latinLnBrk="0" hangingPunct="1">
              <a:defRPr sz="1800" kern="1200">
                <a:solidFill>
                  <a:srgbClr val="FFFFFF"/>
                </a:solidFill>
                <a:latin typeface="Cambria"/>
                <a:ea typeface="+mn-ea"/>
                <a:cs typeface="+mn-cs"/>
              </a:defRPr>
            </a:lvl3pPr>
            <a:lvl4pPr marL="1371600" algn="l" defTabSz="914400" rtl="0" eaLnBrk="1" latinLnBrk="0" hangingPunct="1">
              <a:defRPr sz="1800" kern="1200">
                <a:solidFill>
                  <a:srgbClr val="FFFFFF"/>
                </a:solidFill>
                <a:latin typeface="Cambria"/>
                <a:ea typeface="+mn-ea"/>
                <a:cs typeface="+mn-cs"/>
              </a:defRPr>
            </a:lvl4pPr>
            <a:lvl5pPr marL="1828800" algn="l" defTabSz="914400" rtl="0" eaLnBrk="1" latinLnBrk="0" hangingPunct="1">
              <a:defRPr sz="1800" kern="1200">
                <a:solidFill>
                  <a:srgbClr val="FFFFFF"/>
                </a:solidFill>
                <a:latin typeface="Cambria"/>
                <a:ea typeface="+mn-ea"/>
                <a:cs typeface="+mn-cs"/>
              </a:defRPr>
            </a:lvl5pPr>
            <a:lvl6pPr marL="2286000" algn="l" defTabSz="914400" rtl="0" eaLnBrk="1" latinLnBrk="0" hangingPunct="1">
              <a:defRPr sz="1800" kern="1200">
                <a:solidFill>
                  <a:srgbClr val="FFFFFF"/>
                </a:solidFill>
                <a:latin typeface="Cambria"/>
                <a:ea typeface="+mn-ea"/>
                <a:cs typeface="+mn-cs"/>
              </a:defRPr>
            </a:lvl6pPr>
            <a:lvl7pPr marL="2743200" algn="l" defTabSz="914400" rtl="0" eaLnBrk="1" latinLnBrk="0" hangingPunct="1">
              <a:defRPr sz="1800" kern="1200">
                <a:solidFill>
                  <a:srgbClr val="FFFFFF"/>
                </a:solidFill>
                <a:latin typeface="Cambria"/>
                <a:ea typeface="+mn-ea"/>
                <a:cs typeface="+mn-cs"/>
              </a:defRPr>
            </a:lvl7pPr>
            <a:lvl8pPr marL="3200400" algn="l" defTabSz="914400" rtl="0" eaLnBrk="1" latinLnBrk="0" hangingPunct="1">
              <a:defRPr sz="1800" kern="1200">
                <a:solidFill>
                  <a:srgbClr val="FFFFFF"/>
                </a:solidFill>
                <a:latin typeface="Cambria"/>
                <a:ea typeface="+mn-ea"/>
                <a:cs typeface="+mn-cs"/>
              </a:defRPr>
            </a:lvl8pPr>
            <a:lvl9pPr marL="3657600" algn="l" defTabSz="914400" rtl="0" eaLnBrk="1" latinLnBrk="0" hangingPunct="1">
              <a:defRPr sz="1800" kern="1200">
                <a:solidFill>
                  <a:srgbClr val="FFFFFF"/>
                </a:solidFill>
                <a:latin typeface="Cambria"/>
                <a:ea typeface="+mn-ea"/>
                <a:cs typeface="+mn-cs"/>
              </a:defRPr>
            </a:lvl9pPr>
          </a:lstStyle>
          <a:p>
            <a:pPr>
              <a:spcAft>
                <a:spcPts val="600"/>
              </a:spcAft>
            </a:pPr>
            <a:r>
              <a:rPr lang="en-US" sz="1800" b="1" dirty="0">
                <a:solidFill>
                  <a:schemeClr val="tx1"/>
                </a:solidFill>
              </a:rPr>
              <a:t>IT20405090</a:t>
            </a:r>
            <a:r>
              <a:rPr lang="en-US" sz="1800" dirty="0">
                <a:solidFill>
                  <a:schemeClr val="tx1"/>
                </a:solidFill>
              </a:rPr>
              <a:t>  |   Vanhoff R.L.|   </a:t>
            </a:r>
            <a:r>
              <a:rPr lang="en-US" sz="1800" b="0" dirty="0">
                <a:solidFill>
                  <a:schemeClr val="tx1"/>
                </a:solidFill>
              </a:rPr>
              <a:t>TMP-23-103</a:t>
            </a:r>
          </a:p>
        </p:txBody>
      </p:sp>
      <p:sp>
        <p:nvSpPr>
          <p:cNvPr id="7" name="Title 4">
            <a:extLst>
              <a:ext uri="{FF2B5EF4-FFF2-40B4-BE49-F238E27FC236}">
                <a16:creationId xmlns:a16="http://schemas.microsoft.com/office/drawing/2014/main" id="{3E4216A2-052F-7D2F-29E2-ACFC0E1F9A06}"/>
              </a:ext>
            </a:extLst>
          </p:cNvPr>
          <p:cNvSpPr txBox="1">
            <a:spLocks/>
          </p:cNvSpPr>
          <p:nvPr/>
        </p:nvSpPr>
        <p:spPr>
          <a:xfrm>
            <a:off x="0" y="228600"/>
            <a:ext cx="11684000" cy="792162"/>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accent1">
                    <a:lumMod val="75000"/>
                  </a:schemeClr>
                </a:solidFill>
              </a:rPr>
              <a:t>Background</a:t>
            </a:r>
          </a:p>
        </p:txBody>
      </p:sp>
    </p:spTree>
    <p:extLst>
      <p:ext uri="{BB962C8B-B14F-4D97-AF65-F5344CB8AC3E}">
        <p14:creationId xmlns:p14="http://schemas.microsoft.com/office/powerpoint/2010/main" val="364860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745BF6-1271-9CD2-D9B7-C999DD20A19B}"/>
              </a:ext>
            </a:extLst>
          </p:cNvPr>
          <p:cNvSpPr>
            <a:spLocks noGrp="1"/>
          </p:cNvSpPr>
          <p:nvPr>
            <p:ph idx="1"/>
          </p:nvPr>
        </p:nvSpPr>
        <p:spPr>
          <a:xfrm>
            <a:off x="1371600" y="1020762"/>
            <a:ext cx="10567747" cy="5532439"/>
          </a:xfrm>
        </p:spPr>
        <p:txBody>
          <a:bodyPr>
            <a:normAutofit/>
          </a:bodyPr>
          <a:lstStyle/>
          <a:p>
            <a:pPr algn="l"/>
            <a:r>
              <a:rPr lang="en-US" sz="2000" i="0" dirty="0">
                <a:effectLst/>
                <a:latin typeface="-apple-system"/>
              </a:rPr>
              <a:t>Several interviews were held with the doctors to discuss about the changed function before finalizing the component. </a:t>
            </a:r>
          </a:p>
          <a:p>
            <a:pPr algn="l">
              <a:buFont typeface="Wingdings" panose="05000000000000000000" pitchFamily="2" charset="2"/>
              <a:buChar char="ü"/>
            </a:pPr>
            <a:r>
              <a:rPr lang="en-US" sz="2000" b="1" i="0" dirty="0">
                <a:effectLst/>
                <a:latin typeface="-apple-system"/>
              </a:rPr>
              <a:t>Dr. Udara </a:t>
            </a:r>
            <a:r>
              <a:rPr lang="en-US" sz="2000" b="1" i="0" dirty="0" err="1">
                <a:effectLst/>
                <a:latin typeface="-apple-system"/>
              </a:rPr>
              <a:t>Ariyasinghe</a:t>
            </a:r>
            <a:r>
              <a:rPr lang="en-US" sz="2000" b="1" i="0" dirty="0">
                <a:effectLst/>
                <a:latin typeface="-apple-system"/>
              </a:rPr>
              <a:t> - Arogya Family Medical Center</a:t>
            </a:r>
          </a:p>
          <a:p>
            <a:pPr algn="l">
              <a:buFont typeface="Wingdings" panose="05000000000000000000" pitchFamily="2" charset="2"/>
              <a:buChar char="ü"/>
            </a:pPr>
            <a:r>
              <a:rPr lang="en-US" sz="2000" b="1" i="0" dirty="0">
                <a:effectLst/>
                <a:latin typeface="-apple-system"/>
              </a:rPr>
              <a:t>Dr. </a:t>
            </a:r>
            <a:r>
              <a:rPr lang="en-US" sz="2000" b="1" i="0" dirty="0" err="1">
                <a:effectLst/>
                <a:latin typeface="-apple-system"/>
              </a:rPr>
              <a:t>Thilini</a:t>
            </a:r>
            <a:r>
              <a:rPr lang="en-US" sz="2000" b="1" i="0" dirty="0">
                <a:effectLst/>
                <a:latin typeface="-apple-system"/>
              </a:rPr>
              <a:t> </a:t>
            </a:r>
            <a:r>
              <a:rPr lang="en-US" sz="2000" b="1" i="0" dirty="0" err="1">
                <a:effectLst/>
                <a:latin typeface="-apple-system"/>
              </a:rPr>
              <a:t>Amarathunga</a:t>
            </a:r>
            <a:r>
              <a:rPr lang="en-US" sz="2000" b="1" i="0" dirty="0">
                <a:effectLst/>
                <a:latin typeface="-apple-system"/>
              </a:rPr>
              <a:t> - Muttur Hospital</a:t>
            </a:r>
          </a:p>
          <a:p>
            <a:pPr algn="l">
              <a:buFont typeface="Wingdings" panose="05000000000000000000" pitchFamily="2" charset="2"/>
              <a:buChar char="ü"/>
            </a:pPr>
            <a:r>
              <a:rPr lang="en-US" sz="2000" b="1" dirty="0">
                <a:latin typeface="-apple-system"/>
              </a:rPr>
              <a:t>Dr. </a:t>
            </a:r>
            <a:r>
              <a:rPr lang="en-US" sz="2000" b="1" dirty="0" err="1">
                <a:latin typeface="-apple-system"/>
              </a:rPr>
              <a:t>Dileepa</a:t>
            </a:r>
            <a:r>
              <a:rPr lang="en-US" sz="2000" b="1" dirty="0">
                <a:latin typeface="-apple-system"/>
              </a:rPr>
              <a:t> Fernando – Badulla Hospital</a:t>
            </a:r>
          </a:p>
          <a:p>
            <a:pPr algn="l">
              <a:buFont typeface="Wingdings" panose="05000000000000000000" pitchFamily="2" charset="2"/>
              <a:buChar char="ü"/>
            </a:pPr>
            <a:r>
              <a:rPr lang="en-US" sz="2000" b="1" i="0" dirty="0">
                <a:effectLst/>
                <a:latin typeface="-apple-system"/>
              </a:rPr>
              <a:t>Dr. </a:t>
            </a:r>
            <a:r>
              <a:rPr lang="en-US" sz="2000" b="1" dirty="0" err="1">
                <a:latin typeface="-apple-system"/>
              </a:rPr>
              <a:t>Daphnie</a:t>
            </a:r>
            <a:r>
              <a:rPr lang="en-US" sz="2000" b="1" dirty="0">
                <a:latin typeface="-apple-system"/>
              </a:rPr>
              <a:t> Fernando (UK)</a:t>
            </a:r>
            <a:endParaRPr lang="en-US" sz="2000" b="1" i="0" dirty="0">
              <a:effectLst/>
              <a:latin typeface="-apple-system"/>
            </a:endParaRPr>
          </a:p>
          <a:p>
            <a:r>
              <a:rPr lang="en-US" sz="2000" dirty="0">
                <a:latin typeface="-apple-system"/>
              </a:rPr>
              <a:t>Investigations were done by exploring the available systems, past research papers, tutorials and other related materials to get a clear understanding about doing predictions using a model. </a:t>
            </a:r>
          </a:p>
          <a:p>
            <a:r>
              <a:rPr lang="en-US" sz="2000" dirty="0">
                <a:latin typeface="-apple-system"/>
              </a:rPr>
              <a:t>Referred online materials such as YouTube videos, online surveys, WHO documentation and other medicine related documentation to use the correct information to train the model and start the implementations. </a:t>
            </a:r>
          </a:p>
          <a:p>
            <a:endParaRPr lang="en-US" b="1" i="0" dirty="0">
              <a:effectLst/>
              <a:latin typeface="-apple-system"/>
            </a:endParaRPr>
          </a:p>
          <a:p>
            <a:endParaRPr lang="en-US" dirty="0"/>
          </a:p>
        </p:txBody>
      </p:sp>
      <p:sp>
        <p:nvSpPr>
          <p:cNvPr id="6" name="Rectangle 5">
            <a:extLst>
              <a:ext uri="{FF2B5EF4-FFF2-40B4-BE49-F238E27FC236}">
                <a16:creationId xmlns:a16="http://schemas.microsoft.com/office/drawing/2014/main" id="{ECEB2BC9-AA55-A734-75BD-99E89CD8BDA3}"/>
              </a:ext>
            </a:extLst>
          </p:cNvPr>
          <p:cNvSpPr/>
          <p:nvPr/>
        </p:nvSpPr>
        <p:spPr>
          <a:xfrm>
            <a:off x="304897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mbria"/>
                <a:ea typeface="+mn-ea"/>
                <a:cs typeface="+mn-cs"/>
              </a:defRPr>
            </a:lvl1pPr>
            <a:lvl2pPr marL="457200" algn="l" defTabSz="914400" rtl="0" eaLnBrk="1" latinLnBrk="0" hangingPunct="1">
              <a:defRPr sz="1800" kern="1200">
                <a:solidFill>
                  <a:srgbClr val="FFFFFF"/>
                </a:solidFill>
                <a:latin typeface="Cambria"/>
                <a:ea typeface="+mn-ea"/>
                <a:cs typeface="+mn-cs"/>
              </a:defRPr>
            </a:lvl2pPr>
            <a:lvl3pPr marL="914400" algn="l" defTabSz="914400" rtl="0" eaLnBrk="1" latinLnBrk="0" hangingPunct="1">
              <a:defRPr sz="1800" kern="1200">
                <a:solidFill>
                  <a:srgbClr val="FFFFFF"/>
                </a:solidFill>
                <a:latin typeface="Cambria"/>
                <a:ea typeface="+mn-ea"/>
                <a:cs typeface="+mn-cs"/>
              </a:defRPr>
            </a:lvl3pPr>
            <a:lvl4pPr marL="1371600" algn="l" defTabSz="914400" rtl="0" eaLnBrk="1" latinLnBrk="0" hangingPunct="1">
              <a:defRPr sz="1800" kern="1200">
                <a:solidFill>
                  <a:srgbClr val="FFFFFF"/>
                </a:solidFill>
                <a:latin typeface="Cambria"/>
                <a:ea typeface="+mn-ea"/>
                <a:cs typeface="+mn-cs"/>
              </a:defRPr>
            </a:lvl4pPr>
            <a:lvl5pPr marL="1828800" algn="l" defTabSz="914400" rtl="0" eaLnBrk="1" latinLnBrk="0" hangingPunct="1">
              <a:defRPr sz="1800" kern="1200">
                <a:solidFill>
                  <a:srgbClr val="FFFFFF"/>
                </a:solidFill>
                <a:latin typeface="Cambria"/>
                <a:ea typeface="+mn-ea"/>
                <a:cs typeface="+mn-cs"/>
              </a:defRPr>
            </a:lvl5pPr>
            <a:lvl6pPr marL="2286000" algn="l" defTabSz="914400" rtl="0" eaLnBrk="1" latinLnBrk="0" hangingPunct="1">
              <a:defRPr sz="1800" kern="1200">
                <a:solidFill>
                  <a:srgbClr val="FFFFFF"/>
                </a:solidFill>
                <a:latin typeface="Cambria"/>
                <a:ea typeface="+mn-ea"/>
                <a:cs typeface="+mn-cs"/>
              </a:defRPr>
            </a:lvl6pPr>
            <a:lvl7pPr marL="2743200" algn="l" defTabSz="914400" rtl="0" eaLnBrk="1" latinLnBrk="0" hangingPunct="1">
              <a:defRPr sz="1800" kern="1200">
                <a:solidFill>
                  <a:srgbClr val="FFFFFF"/>
                </a:solidFill>
                <a:latin typeface="Cambria"/>
                <a:ea typeface="+mn-ea"/>
                <a:cs typeface="+mn-cs"/>
              </a:defRPr>
            </a:lvl7pPr>
            <a:lvl8pPr marL="3200400" algn="l" defTabSz="914400" rtl="0" eaLnBrk="1" latinLnBrk="0" hangingPunct="1">
              <a:defRPr sz="1800" kern="1200">
                <a:solidFill>
                  <a:srgbClr val="FFFFFF"/>
                </a:solidFill>
                <a:latin typeface="Cambria"/>
                <a:ea typeface="+mn-ea"/>
                <a:cs typeface="+mn-cs"/>
              </a:defRPr>
            </a:lvl8pPr>
            <a:lvl9pPr marL="3657600" algn="l" defTabSz="914400" rtl="0" eaLnBrk="1" latinLnBrk="0" hangingPunct="1">
              <a:defRPr sz="1800" kern="1200">
                <a:solidFill>
                  <a:srgbClr val="FFFFFF"/>
                </a:solidFill>
                <a:latin typeface="Cambria"/>
                <a:ea typeface="+mn-ea"/>
                <a:cs typeface="+mn-cs"/>
              </a:defRPr>
            </a:lvl9pPr>
          </a:lstStyle>
          <a:p>
            <a:pPr>
              <a:spcAft>
                <a:spcPts val="600"/>
              </a:spcAft>
            </a:pPr>
            <a:r>
              <a:rPr lang="en-US" sz="1800" b="1" dirty="0">
                <a:solidFill>
                  <a:schemeClr val="tx1"/>
                </a:solidFill>
              </a:rPr>
              <a:t>IT20405090</a:t>
            </a:r>
            <a:r>
              <a:rPr lang="en-US" sz="1800" dirty="0">
                <a:solidFill>
                  <a:schemeClr val="tx1"/>
                </a:solidFill>
              </a:rPr>
              <a:t>  |   Vanhoff R.L.|   </a:t>
            </a:r>
            <a:r>
              <a:rPr lang="en-US" sz="1800" b="0" dirty="0">
                <a:solidFill>
                  <a:schemeClr val="tx1"/>
                </a:solidFill>
              </a:rPr>
              <a:t>TMP-23-103</a:t>
            </a:r>
          </a:p>
        </p:txBody>
      </p:sp>
      <p:sp>
        <p:nvSpPr>
          <p:cNvPr id="4" name="Title 4">
            <a:extLst>
              <a:ext uri="{FF2B5EF4-FFF2-40B4-BE49-F238E27FC236}">
                <a16:creationId xmlns:a16="http://schemas.microsoft.com/office/drawing/2014/main" id="{1FAE3D1C-F475-AD94-EB42-FAE58CCD44A6}"/>
              </a:ext>
            </a:extLst>
          </p:cNvPr>
          <p:cNvSpPr txBox="1">
            <a:spLocks/>
          </p:cNvSpPr>
          <p:nvPr/>
        </p:nvSpPr>
        <p:spPr>
          <a:xfrm>
            <a:off x="0" y="228600"/>
            <a:ext cx="11684000" cy="792162"/>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accent1">
                    <a:lumMod val="75000"/>
                  </a:schemeClr>
                </a:solidFill>
              </a:rPr>
              <a:t>Information Gathering</a:t>
            </a:r>
          </a:p>
        </p:txBody>
      </p:sp>
    </p:spTree>
    <p:extLst>
      <p:ext uri="{BB962C8B-B14F-4D97-AF65-F5344CB8AC3E}">
        <p14:creationId xmlns:p14="http://schemas.microsoft.com/office/powerpoint/2010/main" val="2101680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F4EE3F-37F7-7C04-9E7A-69743691AE01}"/>
              </a:ext>
            </a:extLst>
          </p:cNvPr>
          <p:cNvSpPr>
            <a:spLocks noGrp="1"/>
          </p:cNvSpPr>
          <p:nvPr>
            <p:ph idx="1"/>
          </p:nvPr>
        </p:nvSpPr>
        <p:spPr>
          <a:xfrm>
            <a:off x="1484311" y="2666999"/>
            <a:ext cx="5747778" cy="3124201"/>
          </a:xfrm>
        </p:spPr>
        <p:txBody>
          <a:bodyPr>
            <a:normAutofit fontScale="92500" lnSpcReduction="10000"/>
          </a:bodyPr>
          <a:lstStyle/>
          <a:p>
            <a:r>
              <a:rPr lang="en-US" dirty="0"/>
              <a:t>A private clinic at Moratuwa was visited in order to get the parents’ feedback on the idea and the implementation of the system with the permission of the doctor using a google form [1]. </a:t>
            </a:r>
          </a:p>
          <a:p>
            <a:r>
              <a:rPr lang="en-US" dirty="0"/>
              <a:t>16-18 responses were received initially, and the same clinic was used for user testing after implementations. </a:t>
            </a:r>
          </a:p>
          <a:p>
            <a:pPr marL="0" indent="0">
              <a:buNone/>
            </a:pPr>
            <a:r>
              <a:rPr lang="en-US" dirty="0"/>
              <a:t> </a:t>
            </a:r>
          </a:p>
        </p:txBody>
      </p:sp>
      <p:sp>
        <p:nvSpPr>
          <p:cNvPr id="49" name="Rounded Rectangle 6">
            <a:extLst>
              <a:ext uri="{FF2B5EF4-FFF2-40B4-BE49-F238E27FC236}">
                <a16:creationId xmlns:a16="http://schemas.microsoft.com/office/drawing/2014/main" id="{61DCA37C-CB0B-475A-B462-77C9CBA37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031AA03-AD19-FE9B-24A2-B5B4CB643AE6}"/>
              </a:ext>
            </a:extLst>
          </p:cNvPr>
          <p:cNvPicPr>
            <a:picLocks noChangeAspect="1"/>
          </p:cNvPicPr>
          <p:nvPr/>
        </p:nvPicPr>
        <p:blipFill rotWithShape="1">
          <a:blip r:embed="rId3"/>
          <a:srcRect t="19454" r="-3" b="-3"/>
          <a:stretch/>
        </p:blipFill>
        <p:spPr>
          <a:xfrm>
            <a:off x="7697538" y="761033"/>
            <a:ext cx="3503862" cy="2554128"/>
          </a:xfrm>
          <a:prstGeom prst="rect">
            <a:avLst/>
          </a:prstGeom>
        </p:spPr>
      </p:pic>
      <p:pic>
        <p:nvPicPr>
          <p:cNvPr id="8" name="Picture 7">
            <a:extLst>
              <a:ext uri="{FF2B5EF4-FFF2-40B4-BE49-F238E27FC236}">
                <a16:creationId xmlns:a16="http://schemas.microsoft.com/office/drawing/2014/main" id="{D42388B1-98E0-CE4A-81CC-615633B08CE5}"/>
              </a:ext>
            </a:extLst>
          </p:cNvPr>
          <p:cNvPicPr>
            <a:picLocks noChangeAspect="1"/>
          </p:cNvPicPr>
          <p:nvPr/>
        </p:nvPicPr>
        <p:blipFill rotWithShape="1">
          <a:blip r:embed="rId4"/>
          <a:srcRect r="9928"/>
          <a:stretch/>
        </p:blipFill>
        <p:spPr>
          <a:xfrm>
            <a:off x="7697537" y="3439657"/>
            <a:ext cx="3795233" cy="2191058"/>
          </a:xfrm>
          <a:prstGeom prst="rect">
            <a:avLst/>
          </a:prstGeom>
        </p:spPr>
      </p:pic>
    </p:spTree>
    <p:extLst>
      <p:ext uri="{BB962C8B-B14F-4D97-AF65-F5344CB8AC3E}">
        <p14:creationId xmlns:p14="http://schemas.microsoft.com/office/powerpoint/2010/main" val="20134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ACFCAF0-EC0F-3A4A-2A37-2A2C356CEA83}"/>
              </a:ext>
            </a:extLst>
          </p:cNvPr>
          <p:cNvSpPr/>
          <p:nvPr/>
        </p:nvSpPr>
        <p:spPr>
          <a:xfrm>
            <a:off x="609600" y="533400"/>
            <a:ext cx="10893422" cy="5715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screenshot of a computer&#10;&#10;Description automatically generated with medium confidence">
            <a:extLst>
              <a:ext uri="{FF2B5EF4-FFF2-40B4-BE49-F238E27FC236}">
                <a16:creationId xmlns:a16="http://schemas.microsoft.com/office/drawing/2014/main" id="{FEC933E3-53C6-E3E5-5F75-5579700C10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6360" y="4805119"/>
            <a:ext cx="1447800" cy="1201674"/>
          </a:xfrm>
          <a:prstGeom prst="rect">
            <a:avLst/>
          </a:prstGeom>
        </p:spPr>
      </p:pic>
      <p:pic>
        <p:nvPicPr>
          <p:cNvPr id="9" name="Picture 8" descr="A picture containing text, rectangle, design&#10;&#10;Description automatically generated">
            <a:extLst>
              <a:ext uri="{FF2B5EF4-FFF2-40B4-BE49-F238E27FC236}">
                <a16:creationId xmlns:a16="http://schemas.microsoft.com/office/drawing/2014/main" id="{52AE7C7A-4212-88AD-16AE-F36353435E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78" t="12042" r="10612"/>
          <a:stretch/>
        </p:blipFill>
        <p:spPr>
          <a:xfrm>
            <a:off x="5652415" y="4835357"/>
            <a:ext cx="1904999" cy="1164539"/>
          </a:xfrm>
          <a:prstGeom prst="rect">
            <a:avLst/>
          </a:prstGeom>
        </p:spPr>
      </p:pic>
      <p:sp>
        <p:nvSpPr>
          <p:cNvPr id="10" name="Right Brace 9">
            <a:extLst>
              <a:ext uri="{FF2B5EF4-FFF2-40B4-BE49-F238E27FC236}">
                <a16:creationId xmlns:a16="http://schemas.microsoft.com/office/drawing/2014/main" id="{2F6F1537-2553-263E-A797-D494361F3944}"/>
              </a:ext>
            </a:extLst>
          </p:cNvPr>
          <p:cNvSpPr/>
          <p:nvPr/>
        </p:nvSpPr>
        <p:spPr>
          <a:xfrm rot="16200000">
            <a:off x="5555535" y="3444683"/>
            <a:ext cx="918920" cy="1752601"/>
          </a:xfrm>
          <a:prstGeom prst="righ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AE3CE407-FFF9-4D17-0AF9-AAA2BB89BB1E}"/>
              </a:ext>
            </a:extLst>
          </p:cNvPr>
          <p:cNvSpPr txBox="1"/>
          <p:nvPr/>
        </p:nvSpPr>
        <p:spPr>
          <a:xfrm>
            <a:off x="3805360" y="6031468"/>
            <a:ext cx="5186240" cy="369332"/>
          </a:xfrm>
          <a:prstGeom prst="rect">
            <a:avLst/>
          </a:prstGeom>
          <a:noFill/>
        </p:spPr>
        <p:txBody>
          <a:bodyPr wrap="square" rtlCol="0">
            <a:spAutoFit/>
          </a:bodyPr>
          <a:lstStyle/>
          <a:p>
            <a:r>
              <a:rPr lang="en-US" dirty="0"/>
              <a:t>Train the Machine Learning model using a dataset</a:t>
            </a:r>
          </a:p>
        </p:txBody>
      </p:sp>
      <p:pic>
        <p:nvPicPr>
          <p:cNvPr id="14" name="Picture 13" descr="A picture containing drawing, circle, sketch, clipart&#10;&#10;Description automatically generated">
            <a:extLst>
              <a:ext uri="{FF2B5EF4-FFF2-40B4-BE49-F238E27FC236}">
                <a16:creationId xmlns:a16="http://schemas.microsoft.com/office/drawing/2014/main" id="{99E5D2BC-816F-A87A-3084-D9DE628A05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2052" y="2716417"/>
            <a:ext cx="1252862" cy="1252862"/>
          </a:xfrm>
          <a:prstGeom prst="rect">
            <a:avLst/>
          </a:prstGeom>
        </p:spPr>
      </p:pic>
      <p:pic>
        <p:nvPicPr>
          <p:cNvPr id="18" name="Picture 17" descr="A close-up of a person's hands typing on a computer keyboard&#10;&#10;Description automatically generated with medium confidence">
            <a:extLst>
              <a:ext uri="{FF2B5EF4-FFF2-40B4-BE49-F238E27FC236}">
                <a16:creationId xmlns:a16="http://schemas.microsoft.com/office/drawing/2014/main" id="{10D7864A-560D-432B-0856-EE81176261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190" y="730428"/>
            <a:ext cx="2432754" cy="1374506"/>
          </a:xfrm>
          <a:prstGeom prst="rect">
            <a:avLst/>
          </a:prstGeom>
        </p:spPr>
      </p:pic>
      <p:sp>
        <p:nvSpPr>
          <p:cNvPr id="20" name="TextBox 19">
            <a:extLst>
              <a:ext uri="{FF2B5EF4-FFF2-40B4-BE49-F238E27FC236}">
                <a16:creationId xmlns:a16="http://schemas.microsoft.com/office/drawing/2014/main" id="{F647CF9E-E6C0-5855-DEF7-BEDB815513CC}"/>
              </a:ext>
            </a:extLst>
          </p:cNvPr>
          <p:cNvSpPr txBox="1"/>
          <p:nvPr/>
        </p:nvSpPr>
        <p:spPr>
          <a:xfrm>
            <a:off x="742595" y="2104934"/>
            <a:ext cx="2413349" cy="584775"/>
          </a:xfrm>
          <a:prstGeom prst="rect">
            <a:avLst/>
          </a:prstGeom>
          <a:noFill/>
        </p:spPr>
        <p:txBody>
          <a:bodyPr wrap="square" rtlCol="0">
            <a:spAutoFit/>
          </a:bodyPr>
          <a:lstStyle/>
          <a:p>
            <a:pPr algn="ctr"/>
            <a:r>
              <a:rPr lang="en-US" sz="1600" dirty="0"/>
              <a:t>Input data will be entered by the parents</a:t>
            </a:r>
          </a:p>
        </p:txBody>
      </p:sp>
      <p:cxnSp>
        <p:nvCxnSpPr>
          <p:cNvPr id="26" name="Straight Arrow Connector 25">
            <a:extLst>
              <a:ext uri="{FF2B5EF4-FFF2-40B4-BE49-F238E27FC236}">
                <a16:creationId xmlns:a16="http://schemas.microsoft.com/office/drawing/2014/main" id="{34F65634-3936-FABC-51EC-7079528E7C8A}"/>
              </a:ext>
            </a:extLst>
          </p:cNvPr>
          <p:cNvCxnSpPr>
            <a:cxnSpLocks/>
          </p:cNvCxnSpPr>
          <p:nvPr/>
        </p:nvCxnSpPr>
        <p:spPr>
          <a:xfrm>
            <a:off x="1949269" y="2716417"/>
            <a:ext cx="0" cy="52861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8EABD06-05EA-C4C5-C44E-32159F89F4D0}"/>
              </a:ext>
            </a:extLst>
          </p:cNvPr>
          <p:cNvCxnSpPr>
            <a:cxnSpLocks/>
          </p:cNvCxnSpPr>
          <p:nvPr/>
        </p:nvCxnSpPr>
        <p:spPr>
          <a:xfrm flipV="1">
            <a:off x="5978483" y="1976411"/>
            <a:ext cx="0" cy="65901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A white speech bubble with black text&#10;&#10;Description automatically generated with low confidence">
            <a:extLst>
              <a:ext uri="{FF2B5EF4-FFF2-40B4-BE49-F238E27FC236}">
                <a16:creationId xmlns:a16="http://schemas.microsoft.com/office/drawing/2014/main" id="{54F1B376-44C4-B725-8911-3C1238C8C98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7598"/>
          <a:stretch/>
        </p:blipFill>
        <p:spPr>
          <a:xfrm>
            <a:off x="4385861" y="815828"/>
            <a:ext cx="1629134" cy="1129011"/>
          </a:xfrm>
          <a:prstGeom prst="rect">
            <a:avLst/>
          </a:prstGeom>
        </p:spPr>
      </p:pic>
      <p:pic>
        <p:nvPicPr>
          <p:cNvPr id="32" name="Picture 31" descr="A magnifying glass over a graph&#10;&#10;Description automatically generated with medium confidence">
            <a:extLst>
              <a:ext uri="{FF2B5EF4-FFF2-40B4-BE49-F238E27FC236}">
                <a16:creationId xmlns:a16="http://schemas.microsoft.com/office/drawing/2014/main" id="{01F72FF0-224F-31B0-EB39-2FBD2339066F}"/>
              </a:ext>
            </a:extLst>
          </p:cNvPr>
          <p:cNvPicPr>
            <a:picLocks noChangeAspect="1"/>
          </p:cNvPicPr>
          <p:nvPr/>
        </p:nvPicPr>
        <p:blipFill rotWithShape="1">
          <a:blip r:embed="rId7">
            <a:extLst>
              <a:ext uri="{28A0092B-C50C-407E-A947-70E740481C1C}">
                <a14:useLocalDpi xmlns:a14="http://schemas.microsoft.com/office/drawing/2010/main" val="0"/>
              </a:ext>
            </a:extLst>
          </a:blip>
          <a:srcRect t="11910"/>
          <a:stretch/>
        </p:blipFill>
        <p:spPr>
          <a:xfrm>
            <a:off x="751097" y="3313301"/>
            <a:ext cx="2432753" cy="1460321"/>
          </a:xfrm>
          <a:prstGeom prst="rect">
            <a:avLst/>
          </a:prstGeom>
        </p:spPr>
      </p:pic>
      <p:pic>
        <p:nvPicPr>
          <p:cNvPr id="34" name="Picture 33" descr="A picture containing screenshot, circle, graphics, electric blue&#10;&#10;Description automatically generated">
            <a:extLst>
              <a:ext uri="{FF2B5EF4-FFF2-40B4-BE49-F238E27FC236}">
                <a16:creationId xmlns:a16="http://schemas.microsoft.com/office/drawing/2014/main" id="{82397A35-D552-DB24-B8F9-FE708A41296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51953" y="796223"/>
            <a:ext cx="1066800" cy="1066800"/>
          </a:xfrm>
          <a:prstGeom prst="rect">
            <a:avLst/>
          </a:prstGeom>
        </p:spPr>
      </p:pic>
      <p:sp>
        <p:nvSpPr>
          <p:cNvPr id="35" name="Plus Sign 34">
            <a:extLst>
              <a:ext uri="{FF2B5EF4-FFF2-40B4-BE49-F238E27FC236}">
                <a16:creationId xmlns:a16="http://schemas.microsoft.com/office/drawing/2014/main" id="{12636979-E3AE-5A96-1AA6-A9564BF1B97A}"/>
              </a:ext>
            </a:extLst>
          </p:cNvPr>
          <p:cNvSpPr/>
          <p:nvPr/>
        </p:nvSpPr>
        <p:spPr>
          <a:xfrm>
            <a:off x="5981843" y="1228034"/>
            <a:ext cx="390328" cy="361950"/>
          </a:xfrm>
          <a:prstGeom prst="mathPl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419332AF-8050-C637-8A91-7BB7E62A9440}"/>
              </a:ext>
            </a:extLst>
          </p:cNvPr>
          <p:cNvCxnSpPr/>
          <p:nvPr/>
        </p:nvCxnSpPr>
        <p:spPr>
          <a:xfrm>
            <a:off x="3271960" y="3626028"/>
            <a:ext cx="182880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9EA74D6-3494-11BC-0252-1FF67D181CD4}"/>
              </a:ext>
            </a:extLst>
          </p:cNvPr>
          <p:cNvCxnSpPr/>
          <p:nvPr/>
        </p:nvCxnSpPr>
        <p:spPr>
          <a:xfrm>
            <a:off x="7924800" y="1329623"/>
            <a:ext cx="76200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descr="A picture containing black, darkness&#10;&#10;Description automatically generated">
            <a:extLst>
              <a:ext uri="{FF2B5EF4-FFF2-40B4-BE49-F238E27FC236}">
                <a16:creationId xmlns:a16="http://schemas.microsoft.com/office/drawing/2014/main" id="{E246BCC8-E254-2A91-6CB3-DE4A982249C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37480" y="609981"/>
            <a:ext cx="1439283" cy="1439283"/>
          </a:xfrm>
          <a:prstGeom prst="rect">
            <a:avLst/>
          </a:prstGeom>
        </p:spPr>
      </p:pic>
      <p:sp>
        <p:nvSpPr>
          <p:cNvPr id="54" name="TextBox 53">
            <a:extLst>
              <a:ext uri="{FF2B5EF4-FFF2-40B4-BE49-F238E27FC236}">
                <a16:creationId xmlns:a16="http://schemas.microsoft.com/office/drawing/2014/main" id="{3E59DA7E-5391-7792-D76E-F06300366B62}"/>
              </a:ext>
            </a:extLst>
          </p:cNvPr>
          <p:cNvSpPr txBox="1"/>
          <p:nvPr/>
        </p:nvSpPr>
        <p:spPr>
          <a:xfrm>
            <a:off x="8086284" y="1844327"/>
            <a:ext cx="3276598" cy="646331"/>
          </a:xfrm>
          <a:prstGeom prst="rect">
            <a:avLst/>
          </a:prstGeom>
          <a:noFill/>
        </p:spPr>
        <p:txBody>
          <a:bodyPr wrap="square" rtlCol="0">
            <a:spAutoFit/>
          </a:bodyPr>
          <a:lstStyle/>
          <a:p>
            <a:pPr algn="ctr"/>
            <a:r>
              <a:rPr lang="en-US" dirty="0"/>
              <a:t>Output will be displayed as a prediction</a:t>
            </a:r>
          </a:p>
        </p:txBody>
      </p:sp>
      <p:sp>
        <p:nvSpPr>
          <p:cNvPr id="55" name="TextBox 54">
            <a:extLst>
              <a:ext uri="{FF2B5EF4-FFF2-40B4-BE49-F238E27FC236}">
                <a16:creationId xmlns:a16="http://schemas.microsoft.com/office/drawing/2014/main" id="{06EFC123-34FF-6299-BA39-E7720AF833F6}"/>
              </a:ext>
            </a:extLst>
          </p:cNvPr>
          <p:cNvSpPr txBox="1"/>
          <p:nvPr/>
        </p:nvSpPr>
        <p:spPr>
          <a:xfrm>
            <a:off x="6281465" y="3674652"/>
            <a:ext cx="2067516" cy="646331"/>
          </a:xfrm>
          <a:prstGeom prst="rect">
            <a:avLst/>
          </a:prstGeom>
          <a:noFill/>
        </p:spPr>
        <p:txBody>
          <a:bodyPr wrap="square" rtlCol="0">
            <a:spAutoFit/>
          </a:bodyPr>
          <a:lstStyle/>
          <a:p>
            <a:pPr algn="ctr"/>
            <a:r>
              <a:rPr lang="en-US" dirty="0"/>
              <a:t>Machine Learning Model</a:t>
            </a:r>
          </a:p>
        </p:txBody>
      </p:sp>
      <p:pic>
        <p:nvPicPr>
          <p:cNvPr id="57" name="Picture 56" descr="A picture containing footwear, cartoon&#10;&#10;Description automatically generated">
            <a:extLst>
              <a:ext uri="{FF2B5EF4-FFF2-40B4-BE49-F238E27FC236}">
                <a16:creationId xmlns:a16="http://schemas.microsoft.com/office/drawing/2014/main" id="{D37C25A7-373D-7359-EA56-CD8D38981E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6800" y="4605356"/>
            <a:ext cx="1992474" cy="1491183"/>
          </a:xfrm>
          <a:prstGeom prst="rect">
            <a:avLst/>
          </a:prstGeom>
        </p:spPr>
      </p:pic>
      <p:sp>
        <p:nvSpPr>
          <p:cNvPr id="58" name="TextBox 57">
            <a:extLst>
              <a:ext uri="{FF2B5EF4-FFF2-40B4-BE49-F238E27FC236}">
                <a16:creationId xmlns:a16="http://schemas.microsoft.com/office/drawing/2014/main" id="{D2294355-0919-70DC-58AC-7272CBF01057}"/>
              </a:ext>
            </a:extLst>
          </p:cNvPr>
          <p:cNvSpPr txBox="1"/>
          <p:nvPr/>
        </p:nvSpPr>
        <p:spPr>
          <a:xfrm>
            <a:off x="1063690" y="4495655"/>
            <a:ext cx="1583112" cy="369332"/>
          </a:xfrm>
          <a:prstGeom prst="rect">
            <a:avLst/>
          </a:prstGeom>
          <a:noFill/>
        </p:spPr>
        <p:txBody>
          <a:bodyPr wrap="square" rtlCol="0">
            <a:spAutoFit/>
          </a:bodyPr>
          <a:lstStyle/>
          <a:p>
            <a:r>
              <a:rPr lang="en-US" dirty="0"/>
              <a:t>Process data</a:t>
            </a:r>
          </a:p>
        </p:txBody>
      </p:sp>
      <p:sp>
        <p:nvSpPr>
          <p:cNvPr id="5" name="Title 4">
            <a:extLst>
              <a:ext uri="{FF2B5EF4-FFF2-40B4-BE49-F238E27FC236}">
                <a16:creationId xmlns:a16="http://schemas.microsoft.com/office/drawing/2014/main" id="{B3F92044-7406-DFF5-4134-2D69AA81EB0A}"/>
              </a:ext>
            </a:extLst>
          </p:cNvPr>
          <p:cNvSpPr txBox="1">
            <a:spLocks/>
          </p:cNvSpPr>
          <p:nvPr/>
        </p:nvSpPr>
        <p:spPr>
          <a:xfrm>
            <a:off x="361595" y="52675"/>
            <a:ext cx="11468810" cy="596933"/>
          </a:xfrm>
          <a:prstGeom prst="rect">
            <a:avLst/>
          </a:prstGeom>
          <a:effectLst/>
        </p:spPr>
        <p:txBody>
          <a:bodyPr vert="horz" lIns="91440" tIns="45720" rIns="91440" bIns="45720" rtlCol="0" anchor="ctr">
            <a:normAutofit fontScale="92500" lnSpcReduction="2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accent1">
                    <a:lumMod val="75000"/>
                  </a:schemeClr>
                </a:solidFill>
              </a:rPr>
              <a:t>Component Overview Diagram</a:t>
            </a:r>
          </a:p>
        </p:txBody>
      </p:sp>
      <p:sp>
        <p:nvSpPr>
          <p:cNvPr id="6" name="Rectangle 5">
            <a:extLst>
              <a:ext uri="{FF2B5EF4-FFF2-40B4-BE49-F238E27FC236}">
                <a16:creationId xmlns:a16="http://schemas.microsoft.com/office/drawing/2014/main" id="{7B72A7A6-1D2B-80EA-FDE2-BBC221EF96A6}"/>
              </a:ext>
            </a:extLst>
          </p:cNvPr>
          <p:cNvSpPr/>
          <p:nvPr/>
        </p:nvSpPr>
        <p:spPr>
          <a:xfrm>
            <a:off x="304897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mbria"/>
                <a:ea typeface="+mn-ea"/>
                <a:cs typeface="+mn-cs"/>
              </a:defRPr>
            </a:lvl1pPr>
            <a:lvl2pPr marL="457200" algn="l" defTabSz="914400" rtl="0" eaLnBrk="1" latinLnBrk="0" hangingPunct="1">
              <a:defRPr sz="1800" kern="1200">
                <a:solidFill>
                  <a:srgbClr val="FFFFFF"/>
                </a:solidFill>
                <a:latin typeface="Cambria"/>
                <a:ea typeface="+mn-ea"/>
                <a:cs typeface="+mn-cs"/>
              </a:defRPr>
            </a:lvl2pPr>
            <a:lvl3pPr marL="914400" algn="l" defTabSz="914400" rtl="0" eaLnBrk="1" latinLnBrk="0" hangingPunct="1">
              <a:defRPr sz="1800" kern="1200">
                <a:solidFill>
                  <a:srgbClr val="FFFFFF"/>
                </a:solidFill>
                <a:latin typeface="Cambria"/>
                <a:ea typeface="+mn-ea"/>
                <a:cs typeface="+mn-cs"/>
              </a:defRPr>
            </a:lvl3pPr>
            <a:lvl4pPr marL="1371600" algn="l" defTabSz="914400" rtl="0" eaLnBrk="1" latinLnBrk="0" hangingPunct="1">
              <a:defRPr sz="1800" kern="1200">
                <a:solidFill>
                  <a:srgbClr val="FFFFFF"/>
                </a:solidFill>
                <a:latin typeface="Cambria"/>
                <a:ea typeface="+mn-ea"/>
                <a:cs typeface="+mn-cs"/>
              </a:defRPr>
            </a:lvl4pPr>
            <a:lvl5pPr marL="1828800" algn="l" defTabSz="914400" rtl="0" eaLnBrk="1" latinLnBrk="0" hangingPunct="1">
              <a:defRPr sz="1800" kern="1200">
                <a:solidFill>
                  <a:srgbClr val="FFFFFF"/>
                </a:solidFill>
                <a:latin typeface="Cambria"/>
                <a:ea typeface="+mn-ea"/>
                <a:cs typeface="+mn-cs"/>
              </a:defRPr>
            </a:lvl5pPr>
            <a:lvl6pPr marL="2286000" algn="l" defTabSz="914400" rtl="0" eaLnBrk="1" latinLnBrk="0" hangingPunct="1">
              <a:defRPr sz="1800" kern="1200">
                <a:solidFill>
                  <a:srgbClr val="FFFFFF"/>
                </a:solidFill>
                <a:latin typeface="Cambria"/>
                <a:ea typeface="+mn-ea"/>
                <a:cs typeface="+mn-cs"/>
              </a:defRPr>
            </a:lvl6pPr>
            <a:lvl7pPr marL="2743200" algn="l" defTabSz="914400" rtl="0" eaLnBrk="1" latinLnBrk="0" hangingPunct="1">
              <a:defRPr sz="1800" kern="1200">
                <a:solidFill>
                  <a:srgbClr val="FFFFFF"/>
                </a:solidFill>
                <a:latin typeface="Cambria"/>
                <a:ea typeface="+mn-ea"/>
                <a:cs typeface="+mn-cs"/>
              </a:defRPr>
            </a:lvl7pPr>
            <a:lvl8pPr marL="3200400" algn="l" defTabSz="914400" rtl="0" eaLnBrk="1" latinLnBrk="0" hangingPunct="1">
              <a:defRPr sz="1800" kern="1200">
                <a:solidFill>
                  <a:srgbClr val="FFFFFF"/>
                </a:solidFill>
                <a:latin typeface="Cambria"/>
                <a:ea typeface="+mn-ea"/>
                <a:cs typeface="+mn-cs"/>
              </a:defRPr>
            </a:lvl8pPr>
            <a:lvl9pPr marL="3657600" algn="l" defTabSz="914400" rtl="0" eaLnBrk="1" latinLnBrk="0" hangingPunct="1">
              <a:defRPr sz="1800" kern="1200">
                <a:solidFill>
                  <a:srgbClr val="FFFFFF"/>
                </a:solidFill>
                <a:latin typeface="Cambria"/>
                <a:ea typeface="+mn-ea"/>
                <a:cs typeface="+mn-cs"/>
              </a:defRPr>
            </a:lvl9pPr>
          </a:lstStyle>
          <a:p>
            <a:pPr>
              <a:spcAft>
                <a:spcPts val="600"/>
              </a:spcAft>
            </a:pPr>
            <a:r>
              <a:rPr lang="en-US" sz="1800" b="1" dirty="0">
                <a:solidFill>
                  <a:schemeClr val="tx1"/>
                </a:solidFill>
              </a:rPr>
              <a:t>IT20405090</a:t>
            </a:r>
            <a:r>
              <a:rPr lang="en-US" sz="1800" dirty="0">
                <a:solidFill>
                  <a:schemeClr val="tx1"/>
                </a:solidFill>
              </a:rPr>
              <a:t>  |   Vanhoff R.L.|   </a:t>
            </a:r>
            <a:r>
              <a:rPr lang="en-US" sz="1800" b="0" dirty="0">
                <a:solidFill>
                  <a:schemeClr val="tx1"/>
                </a:solidFill>
              </a:rPr>
              <a:t>TMP-23-103</a:t>
            </a:r>
          </a:p>
        </p:txBody>
      </p:sp>
    </p:spTree>
    <p:extLst>
      <p:ext uri="{BB962C8B-B14F-4D97-AF65-F5344CB8AC3E}">
        <p14:creationId xmlns:p14="http://schemas.microsoft.com/office/powerpoint/2010/main" val="4273038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655F4-AD69-7C5D-B62B-CA78F0A5F3B1}"/>
              </a:ext>
            </a:extLst>
          </p:cNvPr>
          <p:cNvSpPr>
            <a:spLocks noGrp="1"/>
          </p:cNvSpPr>
          <p:nvPr>
            <p:ph type="title"/>
          </p:nvPr>
        </p:nvSpPr>
        <p:spPr>
          <a:xfrm>
            <a:off x="1492086" y="59966"/>
            <a:ext cx="10018713" cy="1752599"/>
          </a:xfrm>
        </p:spPr>
        <p:txBody>
          <a:bodyPr/>
          <a:lstStyle/>
          <a:p>
            <a:r>
              <a:rPr lang="en-US" dirty="0"/>
              <a:t>Model Overview</a:t>
            </a:r>
          </a:p>
        </p:txBody>
      </p:sp>
      <p:sp>
        <p:nvSpPr>
          <p:cNvPr id="4" name="Date Placeholder 3">
            <a:extLst>
              <a:ext uri="{FF2B5EF4-FFF2-40B4-BE49-F238E27FC236}">
                <a16:creationId xmlns:a16="http://schemas.microsoft.com/office/drawing/2014/main" id="{7B0E7AD0-1FD8-7785-CB72-4B6488FACA1F}"/>
              </a:ext>
            </a:extLst>
          </p:cNvPr>
          <p:cNvSpPr>
            <a:spLocks noGrp="1"/>
          </p:cNvSpPr>
          <p:nvPr>
            <p:ph type="dt" sz="half" idx="10"/>
          </p:nvPr>
        </p:nvSpPr>
        <p:spPr/>
        <p:txBody>
          <a:bodyPr/>
          <a:lstStyle/>
          <a:p>
            <a:fld id="{84C7A727-0BB3-48D5-9700-D156516491ED}" type="datetime1">
              <a:rPr lang="en-US" smtClean="0"/>
              <a:t>11/2/2023</a:t>
            </a:fld>
            <a:endParaRPr lang="en-US"/>
          </a:p>
        </p:txBody>
      </p:sp>
      <p:sp>
        <p:nvSpPr>
          <p:cNvPr id="5" name="Slide Number Placeholder 4">
            <a:extLst>
              <a:ext uri="{FF2B5EF4-FFF2-40B4-BE49-F238E27FC236}">
                <a16:creationId xmlns:a16="http://schemas.microsoft.com/office/drawing/2014/main" id="{7A41FCAD-7FC7-AD83-C09C-2DBA446E0F6E}"/>
              </a:ext>
            </a:extLst>
          </p:cNvPr>
          <p:cNvSpPr>
            <a:spLocks noGrp="1"/>
          </p:cNvSpPr>
          <p:nvPr>
            <p:ph type="sldNum" sz="quarter" idx="12"/>
          </p:nvPr>
        </p:nvSpPr>
        <p:spPr/>
        <p:txBody>
          <a:bodyPr/>
          <a:lstStyle/>
          <a:p>
            <a:fld id="{D57F1E4F-1CFF-5643-939E-217C01CDF565}" type="slidenum">
              <a:rPr lang="en-US" smtClean="0"/>
              <a:t>44</a:t>
            </a:fld>
            <a:endParaRPr lang="en-US"/>
          </a:p>
        </p:txBody>
      </p:sp>
      <p:sp>
        <p:nvSpPr>
          <p:cNvPr id="6" name="Rectangle 5">
            <a:extLst>
              <a:ext uri="{FF2B5EF4-FFF2-40B4-BE49-F238E27FC236}">
                <a16:creationId xmlns:a16="http://schemas.microsoft.com/office/drawing/2014/main" id="{BB20ADBC-9D5F-DCBF-71F6-3DB4CE91CAB3}"/>
              </a:ext>
            </a:extLst>
          </p:cNvPr>
          <p:cNvSpPr/>
          <p:nvPr/>
        </p:nvSpPr>
        <p:spPr>
          <a:xfrm>
            <a:off x="1446987" y="1562099"/>
            <a:ext cx="2485866" cy="1243143"/>
          </a:xfrm>
          <a:prstGeom prst="rect">
            <a:avLst/>
          </a:prstGeom>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t>Age , Height, Weight </a:t>
            </a:r>
          </a:p>
        </p:txBody>
      </p:sp>
      <p:sp>
        <p:nvSpPr>
          <p:cNvPr id="7" name="Rectangle 6">
            <a:extLst>
              <a:ext uri="{FF2B5EF4-FFF2-40B4-BE49-F238E27FC236}">
                <a16:creationId xmlns:a16="http://schemas.microsoft.com/office/drawing/2014/main" id="{74DCCA59-F7BF-B3E4-F922-4B4C82C20404}"/>
              </a:ext>
            </a:extLst>
          </p:cNvPr>
          <p:cNvSpPr/>
          <p:nvPr/>
        </p:nvSpPr>
        <p:spPr>
          <a:xfrm>
            <a:off x="1473424" y="3700202"/>
            <a:ext cx="2485866" cy="1752599"/>
          </a:xfrm>
          <a:prstGeom prst="rect">
            <a:avLst/>
          </a:prstGeom>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t>Physical+ Cognitive +  Emotional + Language</a:t>
            </a:r>
          </a:p>
          <a:p>
            <a:pPr algn="ctr"/>
            <a:r>
              <a:rPr lang="en-US" sz="2000" dirty="0"/>
              <a:t>(16 columns)</a:t>
            </a:r>
          </a:p>
        </p:txBody>
      </p:sp>
      <p:sp>
        <p:nvSpPr>
          <p:cNvPr id="8" name="Cross 7">
            <a:extLst>
              <a:ext uri="{FF2B5EF4-FFF2-40B4-BE49-F238E27FC236}">
                <a16:creationId xmlns:a16="http://schemas.microsoft.com/office/drawing/2014/main" id="{46CD727D-070C-738C-4906-16BEF99B0969}"/>
              </a:ext>
            </a:extLst>
          </p:cNvPr>
          <p:cNvSpPr/>
          <p:nvPr/>
        </p:nvSpPr>
        <p:spPr>
          <a:xfrm>
            <a:off x="2438400" y="2962145"/>
            <a:ext cx="533400" cy="581154"/>
          </a:xfrm>
          <a:prstGeom prst="plus">
            <a:avLst/>
          </a:prstGeom>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9" name="Arrow: Right 8">
            <a:extLst>
              <a:ext uri="{FF2B5EF4-FFF2-40B4-BE49-F238E27FC236}">
                <a16:creationId xmlns:a16="http://schemas.microsoft.com/office/drawing/2014/main" id="{FD79B8A6-D9D8-8075-CDD4-8570336B4D14}"/>
              </a:ext>
            </a:extLst>
          </p:cNvPr>
          <p:cNvSpPr/>
          <p:nvPr/>
        </p:nvSpPr>
        <p:spPr>
          <a:xfrm>
            <a:off x="4876800" y="3413684"/>
            <a:ext cx="990600" cy="385501"/>
          </a:xfrm>
          <a:prstGeom prst="right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94BF0246-A1F0-2A06-30FE-54CA2D9839C9}"/>
              </a:ext>
            </a:extLst>
          </p:cNvPr>
          <p:cNvSpPr/>
          <p:nvPr/>
        </p:nvSpPr>
        <p:spPr>
          <a:xfrm rot="10800000">
            <a:off x="3952698" y="2183670"/>
            <a:ext cx="914400" cy="2845530"/>
          </a:xfrm>
          <a:prstGeom prst="leftBrac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B9F175BF-5679-83E0-6C08-4AC443CCD275}"/>
              </a:ext>
            </a:extLst>
          </p:cNvPr>
          <p:cNvSpPr/>
          <p:nvPr/>
        </p:nvSpPr>
        <p:spPr>
          <a:xfrm>
            <a:off x="6019800" y="2962145"/>
            <a:ext cx="2895600" cy="14574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Growth prediction </a:t>
            </a:r>
            <a:r>
              <a:rPr lang="en-US" dirty="0"/>
              <a:t>of the child (based on the given inputs)</a:t>
            </a:r>
          </a:p>
        </p:txBody>
      </p:sp>
      <p:sp>
        <p:nvSpPr>
          <p:cNvPr id="12" name="Arrow: Right 11">
            <a:extLst>
              <a:ext uri="{FF2B5EF4-FFF2-40B4-BE49-F238E27FC236}">
                <a16:creationId xmlns:a16="http://schemas.microsoft.com/office/drawing/2014/main" id="{7745CC75-B266-8C6D-B2F9-3844A535E96C}"/>
              </a:ext>
            </a:extLst>
          </p:cNvPr>
          <p:cNvSpPr/>
          <p:nvPr/>
        </p:nvSpPr>
        <p:spPr>
          <a:xfrm rot="18928100">
            <a:off x="8877757" y="2351265"/>
            <a:ext cx="609600" cy="254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9D22556E-6589-8D9B-B032-DFADD15881FF}"/>
              </a:ext>
            </a:extLst>
          </p:cNvPr>
          <p:cNvSpPr/>
          <p:nvPr/>
        </p:nvSpPr>
        <p:spPr>
          <a:xfrm rot="1820615">
            <a:off x="8911232" y="4587383"/>
            <a:ext cx="609600" cy="254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D2B0C563-3B92-2F8D-28C5-E954E6F1755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619621" y="4800600"/>
            <a:ext cx="1656720" cy="16567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FA18448-B563-4959-A91A-F143FD442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295" y="803800"/>
            <a:ext cx="1656720" cy="169524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1B9EB3C-CE82-0A0B-E7B0-43BA80AA9153}"/>
              </a:ext>
            </a:extLst>
          </p:cNvPr>
          <p:cNvSpPr txBox="1"/>
          <p:nvPr/>
        </p:nvSpPr>
        <p:spPr>
          <a:xfrm>
            <a:off x="9600512" y="2596832"/>
            <a:ext cx="2419979" cy="923330"/>
          </a:xfrm>
          <a:prstGeom prst="rect">
            <a:avLst/>
          </a:prstGeom>
          <a:noFill/>
        </p:spPr>
        <p:txBody>
          <a:bodyPr wrap="square" rtlCol="0">
            <a:spAutoFit/>
          </a:bodyPr>
          <a:lstStyle/>
          <a:p>
            <a:r>
              <a:rPr lang="en-US" dirty="0"/>
              <a:t>Generated graphs for the child, based on predictions</a:t>
            </a:r>
          </a:p>
        </p:txBody>
      </p:sp>
    </p:spTree>
    <p:extLst>
      <p:ext uri="{BB962C8B-B14F-4D97-AF65-F5344CB8AC3E}">
        <p14:creationId xmlns:p14="http://schemas.microsoft.com/office/powerpoint/2010/main" val="1105174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5783"/>
            <a:ext cx="11684000" cy="792162"/>
          </a:xfrm>
        </p:spPr>
        <p:txBody>
          <a:bodyPr>
            <a:normAutofit/>
          </a:bodyPr>
          <a:lstStyle/>
          <a:p>
            <a:pPr algn="ctr"/>
            <a:r>
              <a:rPr lang="en-US" dirty="0">
                <a:solidFill>
                  <a:schemeClr val="accent1">
                    <a:lumMod val="75000"/>
                  </a:schemeClr>
                </a:solidFill>
              </a:rPr>
              <a:t>Component Discussion</a:t>
            </a:r>
          </a:p>
        </p:txBody>
      </p:sp>
      <p:sp>
        <p:nvSpPr>
          <p:cNvPr id="8" name="Content Placeholder 5">
            <a:extLst>
              <a:ext uri="{FF2B5EF4-FFF2-40B4-BE49-F238E27FC236}">
                <a16:creationId xmlns:a16="http://schemas.microsoft.com/office/drawing/2014/main" id="{45B51728-8FA8-037D-86F2-A370173A6C36}"/>
              </a:ext>
            </a:extLst>
          </p:cNvPr>
          <p:cNvSpPr>
            <a:spLocks noGrp="1"/>
          </p:cNvSpPr>
          <p:nvPr>
            <p:ph idx="1"/>
          </p:nvPr>
        </p:nvSpPr>
        <p:spPr>
          <a:xfrm>
            <a:off x="1219200" y="1421564"/>
            <a:ext cx="10744200" cy="5410200"/>
          </a:xfrm>
        </p:spPr>
        <p:txBody>
          <a:bodyPr>
            <a:noAutofit/>
          </a:bodyPr>
          <a:lstStyle/>
          <a:p>
            <a:pPr marL="0" indent="0">
              <a:buNone/>
            </a:pPr>
            <a:r>
              <a:rPr lang="en-US" sz="1600" b="1" dirty="0">
                <a:latin typeface="-apple-system"/>
                <a:cs typeface="Times New Roman" panose="02020603050405020304" pitchFamily="18" charset="0"/>
              </a:rPr>
              <a:t>The Function's Primary Goal </a:t>
            </a:r>
            <a:r>
              <a:rPr lang="en-US" sz="1600" dirty="0">
                <a:latin typeface="-apple-system"/>
                <a:cs typeface="Times New Roman" panose="02020603050405020304" pitchFamily="18" charset="0"/>
              </a:rPr>
              <a:t>- The purpose is to give parents an automated method for determining and tracking their infants' growth levels. The function estimates the developmental stage based on several factors about a kid, including weight, height, age, and other development milestones. </a:t>
            </a:r>
          </a:p>
          <a:p>
            <a:pPr marL="0" indent="0">
              <a:buNone/>
            </a:pPr>
            <a:r>
              <a:rPr lang="en-US" sz="1600" b="1" dirty="0">
                <a:latin typeface="-apple-system"/>
                <a:cs typeface="Times New Roman" panose="02020603050405020304" pitchFamily="18" charset="0"/>
              </a:rPr>
              <a:t>The following are the function's main objectives</a:t>
            </a:r>
            <a:r>
              <a:rPr lang="en-US" sz="1600" dirty="0">
                <a:latin typeface="-apple-system"/>
                <a:cs typeface="Times New Roman" panose="02020603050405020304" pitchFamily="18" charset="0"/>
              </a:rPr>
              <a:t>:</a:t>
            </a:r>
          </a:p>
          <a:p>
            <a:pPr>
              <a:buFont typeface="Arial" panose="020B0604020202020204" pitchFamily="34" charset="0"/>
              <a:buChar char="•"/>
            </a:pPr>
            <a:r>
              <a:rPr lang="en-US" sz="1600" b="1" dirty="0">
                <a:latin typeface="-apple-system"/>
                <a:cs typeface="Times New Roman" panose="02020603050405020304" pitchFamily="18" charset="0"/>
              </a:rPr>
              <a:t>Development Level Prediction</a:t>
            </a:r>
            <a:r>
              <a:rPr lang="en-US" sz="1600" dirty="0">
                <a:latin typeface="-apple-system"/>
                <a:cs typeface="Times New Roman" panose="02020603050405020304" pitchFamily="18" charset="0"/>
              </a:rPr>
              <a:t>: </a:t>
            </a:r>
            <a:r>
              <a:rPr lang="en-US" sz="1600" b="1" i="1" dirty="0">
                <a:solidFill>
                  <a:srgbClr val="FF0000"/>
                </a:solidFill>
                <a:latin typeface="-apple-system"/>
                <a:cs typeface="Times New Roman" panose="02020603050405020304" pitchFamily="18" charset="0"/>
              </a:rPr>
              <a:t>The Random Forest Classifier method</a:t>
            </a:r>
            <a:r>
              <a:rPr lang="en-US" sz="1600" dirty="0">
                <a:latin typeface="-apple-system"/>
                <a:cs typeface="Times New Roman" panose="02020603050405020304" pitchFamily="18" charset="0"/>
              </a:rPr>
              <a:t>, a machine learning approach, is used by the function to forecast newborns' development levels. The function trains a classifier model to precisely forecast the growth level based on the input measurements by examining the provided dataset, which comprises development milestones data for children aged 0–5 years.</a:t>
            </a:r>
          </a:p>
          <a:p>
            <a:pPr>
              <a:buFont typeface="Arial" panose="020B0604020202020204" pitchFamily="34" charset="0"/>
              <a:buChar char="•"/>
            </a:pPr>
            <a:r>
              <a:rPr lang="en-US" sz="1600" b="1" dirty="0">
                <a:latin typeface="-apple-system"/>
                <a:cs typeface="Times New Roman" panose="02020603050405020304" pitchFamily="18" charset="0"/>
              </a:rPr>
              <a:t>Precautionary Measures: </a:t>
            </a:r>
            <a:r>
              <a:rPr lang="en-US" sz="1600" dirty="0">
                <a:latin typeface="-apple-system"/>
                <a:cs typeface="Times New Roman" panose="02020603050405020304" pitchFamily="18" charset="0"/>
              </a:rPr>
              <a:t>If the expected growth level suggests overgrowth or undergrowth, the function is intended to help parents take the appropriate safety measures. Parents can better comprehend their baby's development and seek the necessary medical advice or intervention by having insights about the child's growth trajectory.</a:t>
            </a:r>
          </a:p>
          <a:p>
            <a:pPr>
              <a:buFont typeface="Arial" panose="020B0604020202020204" pitchFamily="34" charset="0"/>
              <a:buChar char="•"/>
            </a:pPr>
            <a:r>
              <a:rPr lang="en-US" sz="1600" b="1" dirty="0">
                <a:latin typeface="-apple-system"/>
                <a:cs typeface="Times New Roman" panose="02020603050405020304" pitchFamily="18" charset="0"/>
              </a:rPr>
              <a:t>User-Friendly Interfaces</a:t>
            </a:r>
            <a:r>
              <a:rPr lang="en-US" sz="1600" dirty="0">
                <a:latin typeface="-apple-system"/>
                <a:cs typeface="Times New Roman" panose="02020603050405020304" pitchFamily="18" charset="0"/>
              </a:rPr>
              <a:t>: The function is incorporated into a user-friendly front-end web application that is a full-stack web application. Parents may easily input their baby's measurements into the interface to get a prediction of growth level. To make it simple for parents to understand and respond to the results, the interface also displays the forecast as a % along with corresponding categories of poor, fair, good, and excellent.</a:t>
            </a:r>
          </a:p>
          <a:p>
            <a:pPr>
              <a:buFont typeface="Arial" panose="020B0604020202020204" pitchFamily="34" charset="0"/>
              <a:buChar char="•"/>
            </a:pPr>
            <a:endParaRPr lang="en-US" sz="1600" dirty="0">
              <a:latin typeface="-apple-system"/>
              <a:cs typeface="Times New Roman" panose="02020603050405020304" pitchFamily="18" charset="0"/>
            </a:endParaRPr>
          </a:p>
          <a:p>
            <a:pPr marL="0" indent="0">
              <a:buNone/>
            </a:pPr>
            <a:r>
              <a:rPr lang="en-US" sz="1600" dirty="0">
                <a:latin typeface="-apple-system"/>
                <a:cs typeface="Times New Roman" panose="02020603050405020304" pitchFamily="18" charset="0"/>
              </a:rPr>
              <a:t>By emphasizing these crucial elements, the function intends to give parents a useful and instructive tool for tracking their child's development and encouraging proactive healthcare management.</a:t>
            </a:r>
          </a:p>
          <a:p>
            <a:endParaRPr lang="en-US" sz="1600" b="1" dirty="0">
              <a:latin typeface="Times New Roman" panose="02020603050405020304" pitchFamily="18" charset="0"/>
              <a:cs typeface="Times New Roman" panose="02020603050405020304" pitchFamily="18" charset="0"/>
            </a:endParaRPr>
          </a:p>
          <a:p>
            <a:pPr marL="0" indent="0">
              <a:buNone/>
            </a:pPr>
            <a:endParaRPr lang="en-US" sz="1600" b="1"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1E209544-E79F-2C75-222C-389A3F4B5E8D}"/>
              </a:ext>
            </a:extLst>
          </p:cNvPr>
          <p:cNvSpPr/>
          <p:nvPr/>
        </p:nvSpPr>
        <p:spPr>
          <a:xfrm>
            <a:off x="304897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mbria"/>
                <a:ea typeface="+mn-ea"/>
                <a:cs typeface="+mn-cs"/>
              </a:defRPr>
            </a:lvl1pPr>
            <a:lvl2pPr marL="457200" algn="l" defTabSz="914400" rtl="0" eaLnBrk="1" latinLnBrk="0" hangingPunct="1">
              <a:defRPr sz="1800" kern="1200">
                <a:solidFill>
                  <a:srgbClr val="FFFFFF"/>
                </a:solidFill>
                <a:latin typeface="Cambria"/>
                <a:ea typeface="+mn-ea"/>
                <a:cs typeface="+mn-cs"/>
              </a:defRPr>
            </a:lvl2pPr>
            <a:lvl3pPr marL="914400" algn="l" defTabSz="914400" rtl="0" eaLnBrk="1" latinLnBrk="0" hangingPunct="1">
              <a:defRPr sz="1800" kern="1200">
                <a:solidFill>
                  <a:srgbClr val="FFFFFF"/>
                </a:solidFill>
                <a:latin typeface="Cambria"/>
                <a:ea typeface="+mn-ea"/>
                <a:cs typeface="+mn-cs"/>
              </a:defRPr>
            </a:lvl3pPr>
            <a:lvl4pPr marL="1371600" algn="l" defTabSz="914400" rtl="0" eaLnBrk="1" latinLnBrk="0" hangingPunct="1">
              <a:defRPr sz="1800" kern="1200">
                <a:solidFill>
                  <a:srgbClr val="FFFFFF"/>
                </a:solidFill>
                <a:latin typeface="Cambria"/>
                <a:ea typeface="+mn-ea"/>
                <a:cs typeface="+mn-cs"/>
              </a:defRPr>
            </a:lvl4pPr>
            <a:lvl5pPr marL="1828800" algn="l" defTabSz="914400" rtl="0" eaLnBrk="1" latinLnBrk="0" hangingPunct="1">
              <a:defRPr sz="1800" kern="1200">
                <a:solidFill>
                  <a:srgbClr val="FFFFFF"/>
                </a:solidFill>
                <a:latin typeface="Cambria"/>
                <a:ea typeface="+mn-ea"/>
                <a:cs typeface="+mn-cs"/>
              </a:defRPr>
            </a:lvl5pPr>
            <a:lvl6pPr marL="2286000" algn="l" defTabSz="914400" rtl="0" eaLnBrk="1" latinLnBrk="0" hangingPunct="1">
              <a:defRPr sz="1800" kern="1200">
                <a:solidFill>
                  <a:srgbClr val="FFFFFF"/>
                </a:solidFill>
                <a:latin typeface="Cambria"/>
                <a:ea typeface="+mn-ea"/>
                <a:cs typeface="+mn-cs"/>
              </a:defRPr>
            </a:lvl6pPr>
            <a:lvl7pPr marL="2743200" algn="l" defTabSz="914400" rtl="0" eaLnBrk="1" latinLnBrk="0" hangingPunct="1">
              <a:defRPr sz="1800" kern="1200">
                <a:solidFill>
                  <a:srgbClr val="FFFFFF"/>
                </a:solidFill>
                <a:latin typeface="Cambria"/>
                <a:ea typeface="+mn-ea"/>
                <a:cs typeface="+mn-cs"/>
              </a:defRPr>
            </a:lvl7pPr>
            <a:lvl8pPr marL="3200400" algn="l" defTabSz="914400" rtl="0" eaLnBrk="1" latinLnBrk="0" hangingPunct="1">
              <a:defRPr sz="1800" kern="1200">
                <a:solidFill>
                  <a:srgbClr val="FFFFFF"/>
                </a:solidFill>
                <a:latin typeface="Cambria"/>
                <a:ea typeface="+mn-ea"/>
                <a:cs typeface="+mn-cs"/>
              </a:defRPr>
            </a:lvl8pPr>
            <a:lvl9pPr marL="3657600" algn="l" defTabSz="914400" rtl="0" eaLnBrk="1" latinLnBrk="0" hangingPunct="1">
              <a:defRPr sz="1800" kern="1200">
                <a:solidFill>
                  <a:srgbClr val="FFFFFF"/>
                </a:solidFill>
                <a:latin typeface="Cambria"/>
                <a:ea typeface="+mn-ea"/>
                <a:cs typeface="+mn-cs"/>
              </a:defRPr>
            </a:lvl9pPr>
          </a:lstStyle>
          <a:p>
            <a:pPr>
              <a:spcAft>
                <a:spcPts val="600"/>
              </a:spcAft>
            </a:pPr>
            <a:r>
              <a:rPr lang="en-US" sz="1800" b="1" dirty="0">
                <a:solidFill>
                  <a:schemeClr val="tx1"/>
                </a:solidFill>
              </a:rPr>
              <a:t>IT20405090</a:t>
            </a:r>
            <a:r>
              <a:rPr lang="en-US" sz="1800" dirty="0">
                <a:solidFill>
                  <a:schemeClr val="tx1"/>
                </a:solidFill>
              </a:rPr>
              <a:t>  |   Vanhoff R.L.|   </a:t>
            </a:r>
            <a:r>
              <a:rPr lang="en-US" sz="1800" b="0" dirty="0">
                <a:solidFill>
                  <a:schemeClr val="tx1"/>
                </a:solidFill>
              </a:rPr>
              <a:t>TMP-23-103</a:t>
            </a:r>
          </a:p>
        </p:txBody>
      </p:sp>
    </p:spTree>
    <p:extLst>
      <p:ext uri="{BB962C8B-B14F-4D97-AF65-F5344CB8AC3E}">
        <p14:creationId xmlns:p14="http://schemas.microsoft.com/office/powerpoint/2010/main" val="3280020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AA011-493B-5600-014E-10D97C644369}"/>
              </a:ext>
            </a:extLst>
          </p:cNvPr>
          <p:cNvSpPr>
            <a:spLocks noGrp="1"/>
          </p:cNvSpPr>
          <p:nvPr>
            <p:ph idx="1"/>
          </p:nvPr>
        </p:nvSpPr>
        <p:spPr>
          <a:xfrm>
            <a:off x="1066800" y="685800"/>
            <a:ext cx="11201400" cy="5943600"/>
          </a:xfrm>
        </p:spPr>
        <p:txBody>
          <a:bodyPr>
            <a:normAutofit fontScale="62500" lnSpcReduction="20000"/>
          </a:bodyPr>
          <a:lstStyle/>
          <a:p>
            <a:pPr marL="0" indent="0">
              <a:buNone/>
            </a:pPr>
            <a:r>
              <a:rPr lang="en-US" sz="2200" b="1" dirty="0">
                <a:latin typeface="-apple-system"/>
                <a:cs typeface="Times New Roman" panose="02020603050405020304" pitchFamily="18" charset="0"/>
              </a:rPr>
              <a:t>User Workflow</a:t>
            </a:r>
          </a:p>
          <a:p>
            <a:r>
              <a:rPr lang="en-US" b="1" i="0" dirty="0">
                <a:solidFill>
                  <a:srgbClr val="252525"/>
                </a:solidFill>
                <a:effectLst/>
                <a:latin typeface="-apple-system"/>
              </a:rPr>
              <a:t>Enter Child's Information</a:t>
            </a:r>
            <a:r>
              <a:rPr lang="en-US" b="0" i="0" dirty="0">
                <a:solidFill>
                  <a:srgbClr val="252525"/>
                </a:solidFill>
                <a:effectLst/>
                <a:latin typeface="-apple-system"/>
              </a:rPr>
              <a:t>: Provide the child's age, height, weight, and select or input information about their developmental milestones in various domains, such as motor skills, problem-solving, communication, and emotional development. </a:t>
            </a:r>
          </a:p>
          <a:p>
            <a:r>
              <a:rPr lang="en-US" b="1" i="0" dirty="0">
                <a:solidFill>
                  <a:srgbClr val="252525"/>
                </a:solidFill>
                <a:effectLst/>
                <a:latin typeface="-apple-system"/>
              </a:rPr>
              <a:t>Predict Growth Level</a:t>
            </a:r>
            <a:r>
              <a:rPr lang="en-US" b="0" i="0" dirty="0">
                <a:solidFill>
                  <a:srgbClr val="252525"/>
                </a:solidFill>
                <a:effectLst/>
                <a:latin typeface="-apple-system"/>
              </a:rPr>
              <a:t>: Click the "Predict the Growth" button to initiate the prediction process. The system will process the entered data and calculate the child's growth level. </a:t>
            </a:r>
          </a:p>
          <a:p>
            <a:r>
              <a:rPr lang="en-US" b="1" i="0" dirty="0">
                <a:solidFill>
                  <a:srgbClr val="252525"/>
                </a:solidFill>
                <a:effectLst/>
                <a:latin typeface="-apple-system"/>
              </a:rPr>
              <a:t>View Result</a:t>
            </a:r>
            <a:r>
              <a:rPr lang="en-US" b="0" i="0" dirty="0">
                <a:solidFill>
                  <a:srgbClr val="252525"/>
                </a:solidFill>
                <a:effectLst/>
                <a:latin typeface="-apple-system"/>
              </a:rPr>
              <a:t>: Once the prediction is complete, view the predicted growth level displayed on the screen. Take note of the result and any recommendations provided by the application.</a:t>
            </a:r>
          </a:p>
          <a:p>
            <a:endParaRPr lang="en-US" sz="1800" b="1" dirty="0">
              <a:latin typeface="-apple-system"/>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Impact and Future Scope</a:t>
            </a:r>
          </a:p>
          <a:p>
            <a:pPr marL="0" indent="0">
              <a:buNone/>
            </a:pPr>
            <a:r>
              <a:rPr lang="en-US" sz="2200" b="1" i="0" dirty="0">
                <a:solidFill>
                  <a:srgbClr val="252525"/>
                </a:solidFill>
                <a:effectLst/>
                <a:latin typeface="-apple-system"/>
              </a:rPr>
              <a:t>Impact:</a:t>
            </a:r>
            <a:r>
              <a:rPr lang="en-US" sz="2200" b="0" i="0" dirty="0">
                <a:solidFill>
                  <a:srgbClr val="252525"/>
                </a:solidFill>
                <a:effectLst/>
                <a:latin typeface="-apple-system"/>
              </a:rPr>
              <a:t> </a:t>
            </a:r>
          </a:p>
          <a:p>
            <a:r>
              <a:rPr lang="en-US" sz="2200" b="0" i="0" dirty="0">
                <a:solidFill>
                  <a:srgbClr val="252525"/>
                </a:solidFill>
                <a:effectLst/>
                <a:latin typeface="-apple-system"/>
              </a:rPr>
              <a:t>Empowers parents with valuable insights into their child's progress. </a:t>
            </a:r>
          </a:p>
          <a:p>
            <a:r>
              <a:rPr lang="en-US" sz="2200" b="0" i="0" dirty="0">
                <a:solidFill>
                  <a:srgbClr val="252525"/>
                </a:solidFill>
                <a:effectLst/>
                <a:latin typeface="-apple-system"/>
              </a:rPr>
              <a:t>Enables early detection of developmental delays or potential issues. </a:t>
            </a:r>
          </a:p>
          <a:p>
            <a:r>
              <a:rPr lang="en-US" sz="2200" b="0" i="0" dirty="0">
                <a:solidFill>
                  <a:srgbClr val="252525"/>
                </a:solidFill>
                <a:effectLst/>
                <a:latin typeface="-apple-system"/>
              </a:rPr>
              <a:t>Facilitates timely interventions and support. </a:t>
            </a:r>
          </a:p>
          <a:p>
            <a:r>
              <a:rPr lang="en-US" sz="2200" b="0" i="0" dirty="0">
                <a:solidFill>
                  <a:srgbClr val="252525"/>
                </a:solidFill>
                <a:effectLst/>
                <a:latin typeface="-apple-system"/>
              </a:rPr>
              <a:t>Promotes proactive parenting by offering personalized recommendations. </a:t>
            </a:r>
          </a:p>
          <a:p>
            <a:r>
              <a:rPr lang="en-US" sz="2200" b="0" i="0" dirty="0">
                <a:solidFill>
                  <a:srgbClr val="252525"/>
                </a:solidFill>
                <a:effectLst/>
                <a:latin typeface="-apple-system"/>
              </a:rPr>
              <a:t>Contributes to informed decision-making for child development. </a:t>
            </a:r>
          </a:p>
          <a:p>
            <a:pPr marL="0" indent="0">
              <a:buNone/>
            </a:pPr>
            <a:r>
              <a:rPr lang="en-US" sz="2200" b="1" i="0" dirty="0">
                <a:solidFill>
                  <a:srgbClr val="252525"/>
                </a:solidFill>
                <a:effectLst/>
                <a:latin typeface="-apple-system"/>
              </a:rPr>
              <a:t>Future Scope: </a:t>
            </a:r>
          </a:p>
          <a:p>
            <a:r>
              <a:rPr lang="en-US" sz="2200" b="0" i="0" dirty="0">
                <a:solidFill>
                  <a:srgbClr val="252525"/>
                </a:solidFill>
                <a:effectLst/>
                <a:latin typeface="-apple-system"/>
              </a:rPr>
              <a:t>Calculation of different milestones and personalized recommendations. </a:t>
            </a:r>
          </a:p>
          <a:p>
            <a:r>
              <a:rPr lang="en-US" sz="2200" b="0" i="0" dirty="0">
                <a:solidFill>
                  <a:srgbClr val="252525"/>
                </a:solidFill>
                <a:effectLst/>
                <a:latin typeface="-apple-system"/>
              </a:rPr>
              <a:t>Expansion of assessed milestones and incorporation of machine learning techniques. </a:t>
            </a:r>
          </a:p>
          <a:p>
            <a:r>
              <a:rPr lang="en-US" sz="2200" b="0" i="0" dirty="0">
                <a:solidFill>
                  <a:srgbClr val="252525"/>
                </a:solidFill>
                <a:effectLst/>
                <a:latin typeface="-apple-system"/>
              </a:rPr>
              <a:t>Integration of a comprehensive growth database for accurate comparisons. </a:t>
            </a:r>
          </a:p>
          <a:p>
            <a:r>
              <a:rPr lang="en-US" sz="2200" b="0" i="0" dirty="0">
                <a:solidFill>
                  <a:srgbClr val="252525"/>
                </a:solidFill>
                <a:effectLst/>
                <a:latin typeface="-apple-system"/>
              </a:rPr>
              <a:t>Inclusion of educational resources and interactive features. </a:t>
            </a:r>
          </a:p>
          <a:p>
            <a:r>
              <a:rPr lang="en-US" sz="2200" b="0" i="0" dirty="0">
                <a:solidFill>
                  <a:srgbClr val="252525"/>
                </a:solidFill>
                <a:effectLst/>
                <a:latin typeface="-apple-system"/>
              </a:rPr>
              <a:t>Continuous evolution and advancements as a valuable parenting tool.</a:t>
            </a:r>
            <a:endParaRPr lang="en-US" sz="2200" b="1" dirty="0">
              <a:latin typeface="-apple-system"/>
              <a:cs typeface="Times New Roman" panose="02020603050405020304" pitchFamily="18" charset="0"/>
            </a:endParaRPr>
          </a:p>
          <a:p>
            <a:endParaRPr lang="en-US" dirty="0"/>
          </a:p>
        </p:txBody>
      </p:sp>
      <p:sp>
        <p:nvSpPr>
          <p:cNvPr id="6" name="Title 4">
            <a:extLst>
              <a:ext uri="{FF2B5EF4-FFF2-40B4-BE49-F238E27FC236}">
                <a16:creationId xmlns:a16="http://schemas.microsoft.com/office/drawing/2014/main" id="{1D4E3B65-D166-D0F5-6374-E7CA5FEB0B3D}"/>
              </a:ext>
            </a:extLst>
          </p:cNvPr>
          <p:cNvSpPr txBox="1">
            <a:spLocks/>
          </p:cNvSpPr>
          <p:nvPr/>
        </p:nvSpPr>
        <p:spPr>
          <a:xfrm>
            <a:off x="152400" y="-6220"/>
            <a:ext cx="11684000" cy="792162"/>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accent1">
                    <a:lumMod val="75000"/>
                  </a:schemeClr>
                </a:solidFill>
              </a:rPr>
              <a:t>Component Discussion cont.</a:t>
            </a:r>
          </a:p>
        </p:txBody>
      </p:sp>
      <p:sp>
        <p:nvSpPr>
          <p:cNvPr id="11" name="Rectangle 10">
            <a:extLst>
              <a:ext uri="{FF2B5EF4-FFF2-40B4-BE49-F238E27FC236}">
                <a16:creationId xmlns:a16="http://schemas.microsoft.com/office/drawing/2014/main" id="{446AA939-FAA7-6D1C-D1BB-9108054B99FB}"/>
              </a:ext>
            </a:extLst>
          </p:cNvPr>
          <p:cNvSpPr/>
          <p:nvPr/>
        </p:nvSpPr>
        <p:spPr>
          <a:xfrm>
            <a:off x="304897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mbria"/>
                <a:ea typeface="+mn-ea"/>
                <a:cs typeface="+mn-cs"/>
              </a:defRPr>
            </a:lvl1pPr>
            <a:lvl2pPr marL="457200" algn="l" defTabSz="914400" rtl="0" eaLnBrk="1" latinLnBrk="0" hangingPunct="1">
              <a:defRPr sz="1800" kern="1200">
                <a:solidFill>
                  <a:srgbClr val="FFFFFF"/>
                </a:solidFill>
                <a:latin typeface="Cambria"/>
                <a:ea typeface="+mn-ea"/>
                <a:cs typeface="+mn-cs"/>
              </a:defRPr>
            </a:lvl2pPr>
            <a:lvl3pPr marL="914400" algn="l" defTabSz="914400" rtl="0" eaLnBrk="1" latinLnBrk="0" hangingPunct="1">
              <a:defRPr sz="1800" kern="1200">
                <a:solidFill>
                  <a:srgbClr val="FFFFFF"/>
                </a:solidFill>
                <a:latin typeface="Cambria"/>
                <a:ea typeface="+mn-ea"/>
                <a:cs typeface="+mn-cs"/>
              </a:defRPr>
            </a:lvl3pPr>
            <a:lvl4pPr marL="1371600" algn="l" defTabSz="914400" rtl="0" eaLnBrk="1" latinLnBrk="0" hangingPunct="1">
              <a:defRPr sz="1800" kern="1200">
                <a:solidFill>
                  <a:srgbClr val="FFFFFF"/>
                </a:solidFill>
                <a:latin typeface="Cambria"/>
                <a:ea typeface="+mn-ea"/>
                <a:cs typeface="+mn-cs"/>
              </a:defRPr>
            </a:lvl4pPr>
            <a:lvl5pPr marL="1828800" algn="l" defTabSz="914400" rtl="0" eaLnBrk="1" latinLnBrk="0" hangingPunct="1">
              <a:defRPr sz="1800" kern="1200">
                <a:solidFill>
                  <a:srgbClr val="FFFFFF"/>
                </a:solidFill>
                <a:latin typeface="Cambria"/>
                <a:ea typeface="+mn-ea"/>
                <a:cs typeface="+mn-cs"/>
              </a:defRPr>
            </a:lvl5pPr>
            <a:lvl6pPr marL="2286000" algn="l" defTabSz="914400" rtl="0" eaLnBrk="1" latinLnBrk="0" hangingPunct="1">
              <a:defRPr sz="1800" kern="1200">
                <a:solidFill>
                  <a:srgbClr val="FFFFFF"/>
                </a:solidFill>
                <a:latin typeface="Cambria"/>
                <a:ea typeface="+mn-ea"/>
                <a:cs typeface="+mn-cs"/>
              </a:defRPr>
            </a:lvl6pPr>
            <a:lvl7pPr marL="2743200" algn="l" defTabSz="914400" rtl="0" eaLnBrk="1" latinLnBrk="0" hangingPunct="1">
              <a:defRPr sz="1800" kern="1200">
                <a:solidFill>
                  <a:srgbClr val="FFFFFF"/>
                </a:solidFill>
                <a:latin typeface="Cambria"/>
                <a:ea typeface="+mn-ea"/>
                <a:cs typeface="+mn-cs"/>
              </a:defRPr>
            </a:lvl7pPr>
            <a:lvl8pPr marL="3200400" algn="l" defTabSz="914400" rtl="0" eaLnBrk="1" latinLnBrk="0" hangingPunct="1">
              <a:defRPr sz="1800" kern="1200">
                <a:solidFill>
                  <a:srgbClr val="FFFFFF"/>
                </a:solidFill>
                <a:latin typeface="Cambria"/>
                <a:ea typeface="+mn-ea"/>
                <a:cs typeface="+mn-cs"/>
              </a:defRPr>
            </a:lvl8pPr>
            <a:lvl9pPr marL="3657600" algn="l" defTabSz="914400" rtl="0" eaLnBrk="1" latinLnBrk="0" hangingPunct="1">
              <a:defRPr sz="1800" kern="1200">
                <a:solidFill>
                  <a:srgbClr val="FFFFFF"/>
                </a:solidFill>
                <a:latin typeface="Cambria"/>
                <a:ea typeface="+mn-ea"/>
                <a:cs typeface="+mn-cs"/>
              </a:defRPr>
            </a:lvl9pPr>
          </a:lstStyle>
          <a:p>
            <a:pPr>
              <a:spcAft>
                <a:spcPts val="600"/>
              </a:spcAft>
            </a:pPr>
            <a:r>
              <a:rPr lang="en-US" sz="1800" b="1" dirty="0">
                <a:solidFill>
                  <a:schemeClr val="tx1"/>
                </a:solidFill>
              </a:rPr>
              <a:t>IT20405090</a:t>
            </a:r>
            <a:r>
              <a:rPr lang="en-US" sz="1800" dirty="0">
                <a:solidFill>
                  <a:schemeClr val="tx1"/>
                </a:solidFill>
              </a:rPr>
              <a:t>  |   Vanhoff R.L.|   </a:t>
            </a:r>
            <a:r>
              <a:rPr lang="en-US" sz="1800" b="0" dirty="0">
                <a:solidFill>
                  <a:schemeClr val="tx1"/>
                </a:solidFill>
              </a:rPr>
              <a:t>TMP-23-103</a:t>
            </a:r>
          </a:p>
        </p:txBody>
      </p:sp>
    </p:spTree>
    <p:extLst>
      <p:ext uri="{BB962C8B-B14F-4D97-AF65-F5344CB8AC3E}">
        <p14:creationId xmlns:p14="http://schemas.microsoft.com/office/powerpoint/2010/main" val="23119285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E98352-C895-0B72-5819-B866D60AE655}"/>
              </a:ext>
            </a:extLst>
          </p:cNvPr>
          <p:cNvPicPr>
            <a:picLocks noChangeAspect="1"/>
          </p:cNvPicPr>
          <p:nvPr/>
        </p:nvPicPr>
        <p:blipFill>
          <a:blip r:embed="rId2"/>
          <a:stretch>
            <a:fillRect/>
          </a:stretch>
        </p:blipFill>
        <p:spPr>
          <a:xfrm>
            <a:off x="5029200" y="602445"/>
            <a:ext cx="2459344" cy="1219918"/>
          </a:xfrm>
          <a:prstGeom prst="rect">
            <a:avLst/>
          </a:prstGeom>
        </p:spPr>
      </p:pic>
      <p:sp>
        <p:nvSpPr>
          <p:cNvPr id="8" name="TextBox 7">
            <a:extLst>
              <a:ext uri="{FF2B5EF4-FFF2-40B4-BE49-F238E27FC236}">
                <a16:creationId xmlns:a16="http://schemas.microsoft.com/office/drawing/2014/main" id="{7B7AE0BA-3844-4DF2-9B37-279AEB2FF1F8}"/>
              </a:ext>
            </a:extLst>
          </p:cNvPr>
          <p:cNvSpPr txBox="1"/>
          <p:nvPr/>
        </p:nvSpPr>
        <p:spPr>
          <a:xfrm>
            <a:off x="5638800" y="1823081"/>
            <a:ext cx="2133600" cy="381000"/>
          </a:xfrm>
          <a:prstGeom prst="rect">
            <a:avLst/>
          </a:prstGeom>
          <a:noFill/>
        </p:spPr>
        <p:txBody>
          <a:bodyPr wrap="square" rtlCol="0">
            <a:spAutoFit/>
          </a:bodyPr>
          <a:lstStyle/>
          <a:p>
            <a:r>
              <a:rPr lang="en-US" dirty="0"/>
              <a:t>Home page</a:t>
            </a:r>
          </a:p>
        </p:txBody>
      </p:sp>
      <p:cxnSp>
        <p:nvCxnSpPr>
          <p:cNvPr id="10" name="Straight Arrow Connector 9">
            <a:extLst>
              <a:ext uri="{FF2B5EF4-FFF2-40B4-BE49-F238E27FC236}">
                <a16:creationId xmlns:a16="http://schemas.microsoft.com/office/drawing/2014/main" id="{4E1762F4-62BB-5D41-4B7D-936243F6429F}"/>
              </a:ext>
            </a:extLst>
          </p:cNvPr>
          <p:cNvCxnSpPr/>
          <p:nvPr/>
        </p:nvCxnSpPr>
        <p:spPr>
          <a:xfrm flipH="1">
            <a:off x="1981200" y="1440645"/>
            <a:ext cx="2819400" cy="76343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5844BF-7C22-242E-8EA9-DA91C7AF75A6}"/>
              </a:ext>
            </a:extLst>
          </p:cNvPr>
          <p:cNvCxnSpPr/>
          <p:nvPr/>
        </p:nvCxnSpPr>
        <p:spPr>
          <a:xfrm>
            <a:off x="6400800" y="2278845"/>
            <a:ext cx="0" cy="9144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FE079BF-5A45-7C25-4FFB-ADEA5EBC1069}"/>
              </a:ext>
            </a:extLst>
          </p:cNvPr>
          <p:cNvCxnSpPr/>
          <p:nvPr/>
        </p:nvCxnSpPr>
        <p:spPr>
          <a:xfrm>
            <a:off x="7772400" y="1212404"/>
            <a:ext cx="1676400" cy="30444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E07AC77-F754-E80F-A68A-031C0D7DAB3F}"/>
              </a:ext>
            </a:extLst>
          </p:cNvPr>
          <p:cNvSpPr txBox="1"/>
          <p:nvPr/>
        </p:nvSpPr>
        <p:spPr>
          <a:xfrm>
            <a:off x="1219200" y="2278845"/>
            <a:ext cx="2438399" cy="369332"/>
          </a:xfrm>
          <a:prstGeom prst="rect">
            <a:avLst/>
          </a:prstGeom>
          <a:noFill/>
        </p:spPr>
        <p:txBody>
          <a:bodyPr wrap="square" rtlCol="0">
            <a:spAutoFit/>
          </a:bodyPr>
          <a:lstStyle/>
          <a:p>
            <a:r>
              <a:rPr lang="en-US" dirty="0"/>
              <a:t>Growth Level Predictor</a:t>
            </a:r>
          </a:p>
        </p:txBody>
      </p:sp>
      <p:sp>
        <p:nvSpPr>
          <p:cNvPr id="16" name="TextBox 15">
            <a:extLst>
              <a:ext uri="{FF2B5EF4-FFF2-40B4-BE49-F238E27FC236}">
                <a16:creationId xmlns:a16="http://schemas.microsoft.com/office/drawing/2014/main" id="{D1F1E097-276B-EF39-53C9-FFA32E991910}"/>
              </a:ext>
            </a:extLst>
          </p:cNvPr>
          <p:cNvSpPr txBox="1"/>
          <p:nvPr/>
        </p:nvSpPr>
        <p:spPr>
          <a:xfrm>
            <a:off x="5332446" y="3193245"/>
            <a:ext cx="2744753" cy="369332"/>
          </a:xfrm>
          <a:prstGeom prst="rect">
            <a:avLst/>
          </a:prstGeom>
          <a:noFill/>
        </p:spPr>
        <p:txBody>
          <a:bodyPr wrap="square" rtlCol="0">
            <a:spAutoFit/>
          </a:bodyPr>
          <a:lstStyle/>
          <a:p>
            <a:r>
              <a:rPr lang="en-US" dirty="0"/>
              <a:t>Prediction History - Graphs</a:t>
            </a:r>
          </a:p>
        </p:txBody>
      </p:sp>
      <p:sp>
        <p:nvSpPr>
          <p:cNvPr id="17" name="TextBox 16">
            <a:extLst>
              <a:ext uri="{FF2B5EF4-FFF2-40B4-BE49-F238E27FC236}">
                <a16:creationId xmlns:a16="http://schemas.microsoft.com/office/drawing/2014/main" id="{2B086A59-F047-58C3-C2BE-CEB50AE03809}"/>
              </a:ext>
            </a:extLst>
          </p:cNvPr>
          <p:cNvSpPr txBox="1"/>
          <p:nvPr/>
        </p:nvSpPr>
        <p:spPr>
          <a:xfrm>
            <a:off x="9084956" y="1533951"/>
            <a:ext cx="2819400" cy="646331"/>
          </a:xfrm>
          <a:prstGeom prst="rect">
            <a:avLst/>
          </a:prstGeom>
          <a:noFill/>
        </p:spPr>
        <p:txBody>
          <a:bodyPr wrap="square" rtlCol="0">
            <a:spAutoFit/>
          </a:bodyPr>
          <a:lstStyle/>
          <a:p>
            <a:r>
              <a:rPr lang="en-US" dirty="0"/>
              <a:t>Age-appropriate activities ( 2 months – 5 years)</a:t>
            </a:r>
          </a:p>
        </p:txBody>
      </p:sp>
      <p:pic>
        <p:nvPicPr>
          <p:cNvPr id="18" name="Picture 17">
            <a:extLst>
              <a:ext uri="{FF2B5EF4-FFF2-40B4-BE49-F238E27FC236}">
                <a16:creationId xmlns:a16="http://schemas.microsoft.com/office/drawing/2014/main" id="{6ECDEB0E-99A0-559C-7B23-B53709F539DC}"/>
              </a:ext>
            </a:extLst>
          </p:cNvPr>
          <p:cNvPicPr>
            <a:picLocks noChangeAspect="1"/>
          </p:cNvPicPr>
          <p:nvPr/>
        </p:nvPicPr>
        <p:blipFill>
          <a:blip r:embed="rId3"/>
          <a:stretch>
            <a:fillRect/>
          </a:stretch>
        </p:blipFill>
        <p:spPr>
          <a:xfrm>
            <a:off x="1371603" y="2623461"/>
            <a:ext cx="2133595" cy="1872339"/>
          </a:xfrm>
          <a:prstGeom prst="rect">
            <a:avLst/>
          </a:prstGeom>
        </p:spPr>
      </p:pic>
      <p:pic>
        <p:nvPicPr>
          <p:cNvPr id="20" name="Picture 19">
            <a:extLst>
              <a:ext uri="{FF2B5EF4-FFF2-40B4-BE49-F238E27FC236}">
                <a16:creationId xmlns:a16="http://schemas.microsoft.com/office/drawing/2014/main" id="{D6B64832-DF8F-D40E-2A55-70F9FEEC67E9}"/>
              </a:ext>
            </a:extLst>
          </p:cNvPr>
          <p:cNvPicPr>
            <a:picLocks noChangeAspect="1"/>
          </p:cNvPicPr>
          <p:nvPr/>
        </p:nvPicPr>
        <p:blipFill>
          <a:blip r:embed="rId4"/>
          <a:stretch>
            <a:fillRect/>
          </a:stretch>
        </p:blipFill>
        <p:spPr>
          <a:xfrm>
            <a:off x="4704337" y="3595526"/>
            <a:ext cx="3906263" cy="1821829"/>
          </a:xfrm>
          <a:prstGeom prst="rect">
            <a:avLst/>
          </a:prstGeom>
        </p:spPr>
      </p:pic>
      <p:pic>
        <p:nvPicPr>
          <p:cNvPr id="22" name="Picture 21">
            <a:extLst>
              <a:ext uri="{FF2B5EF4-FFF2-40B4-BE49-F238E27FC236}">
                <a16:creationId xmlns:a16="http://schemas.microsoft.com/office/drawing/2014/main" id="{6800A03F-ECE3-D65D-1C89-A536A8E1E45E}"/>
              </a:ext>
            </a:extLst>
          </p:cNvPr>
          <p:cNvPicPr>
            <a:picLocks noChangeAspect="1"/>
          </p:cNvPicPr>
          <p:nvPr/>
        </p:nvPicPr>
        <p:blipFill>
          <a:blip r:embed="rId5"/>
          <a:stretch>
            <a:fillRect/>
          </a:stretch>
        </p:blipFill>
        <p:spPr>
          <a:xfrm>
            <a:off x="8712113" y="2204081"/>
            <a:ext cx="736687" cy="1764384"/>
          </a:xfrm>
          <a:prstGeom prst="rect">
            <a:avLst/>
          </a:prstGeom>
        </p:spPr>
      </p:pic>
      <p:pic>
        <p:nvPicPr>
          <p:cNvPr id="24" name="Picture 23">
            <a:extLst>
              <a:ext uri="{FF2B5EF4-FFF2-40B4-BE49-F238E27FC236}">
                <a16:creationId xmlns:a16="http://schemas.microsoft.com/office/drawing/2014/main" id="{274A3A29-B090-4422-993D-B67C803985B1}"/>
              </a:ext>
            </a:extLst>
          </p:cNvPr>
          <p:cNvPicPr>
            <a:picLocks noChangeAspect="1"/>
          </p:cNvPicPr>
          <p:nvPr/>
        </p:nvPicPr>
        <p:blipFill>
          <a:blip r:embed="rId6"/>
          <a:stretch>
            <a:fillRect/>
          </a:stretch>
        </p:blipFill>
        <p:spPr>
          <a:xfrm>
            <a:off x="9550313" y="2362200"/>
            <a:ext cx="2565488" cy="1235978"/>
          </a:xfrm>
          <a:prstGeom prst="rect">
            <a:avLst/>
          </a:prstGeom>
        </p:spPr>
      </p:pic>
    </p:spTree>
    <p:extLst>
      <p:ext uri="{BB962C8B-B14F-4D97-AF65-F5344CB8AC3E}">
        <p14:creationId xmlns:p14="http://schemas.microsoft.com/office/powerpoint/2010/main" val="31868529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3E8AC-5E24-80CD-BA81-CB78F2FBC507}"/>
              </a:ext>
            </a:extLst>
          </p:cNvPr>
          <p:cNvSpPr>
            <a:spLocks noGrp="1"/>
          </p:cNvSpPr>
          <p:nvPr>
            <p:ph type="title"/>
          </p:nvPr>
        </p:nvSpPr>
        <p:spPr>
          <a:xfrm>
            <a:off x="1295400" y="333248"/>
            <a:ext cx="10018713" cy="1120775"/>
          </a:xfrm>
        </p:spPr>
        <p:txBody>
          <a:bodyPr/>
          <a:lstStyle/>
          <a:p>
            <a:r>
              <a:rPr lang="en-US" dirty="0"/>
              <a:t>Changes of the application</a:t>
            </a:r>
          </a:p>
        </p:txBody>
      </p:sp>
      <p:sp>
        <p:nvSpPr>
          <p:cNvPr id="3" name="Content Placeholder 2">
            <a:extLst>
              <a:ext uri="{FF2B5EF4-FFF2-40B4-BE49-F238E27FC236}">
                <a16:creationId xmlns:a16="http://schemas.microsoft.com/office/drawing/2014/main" id="{2F57FE85-90BA-076C-7C63-71F97218EBBB}"/>
              </a:ext>
            </a:extLst>
          </p:cNvPr>
          <p:cNvSpPr>
            <a:spLocks noGrp="1"/>
          </p:cNvSpPr>
          <p:nvPr>
            <p:ph idx="1"/>
          </p:nvPr>
        </p:nvSpPr>
        <p:spPr>
          <a:xfrm>
            <a:off x="1676400" y="1766569"/>
            <a:ext cx="10018713" cy="3124201"/>
          </a:xfrm>
        </p:spPr>
        <p:txBody>
          <a:bodyPr/>
          <a:lstStyle/>
          <a:p>
            <a:r>
              <a:rPr lang="en-US" dirty="0"/>
              <a:t>The </a:t>
            </a:r>
            <a:r>
              <a:rPr lang="en-US" b="1" dirty="0"/>
              <a:t>theme</a:t>
            </a:r>
            <a:r>
              <a:rPr lang="en-US" dirty="0"/>
              <a:t> of the web application was changed to a light theme with the request of parents after the first round of user testing as it would be more interactive if the user interfaces are more attractive for kids. </a:t>
            </a:r>
          </a:p>
          <a:p>
            <a:r>
              <a:rPr lang="en-US" dirty="0"/>
              <a:t>The </a:t>
            </a:r>
            <a:r>
              <a:rPr lang="en-US" b="1" dirty="0"/>
              <a:t>frontend</a:t>
            </a:r>
            <a:r>
              <a:rPr lang="en-US" dirty="0"/>
              <a:t> was changed to react from </a:t>
            </a:r>
            <a:r>
              <a:rPr lang="en-US" dirty="0" err="1"/>
              <a:t>Streamlit</a:t>
            </a:r>
            <a:r>
              <a:rPr lang="en-US" dirty="0"/>
              <a:t>, for the integration purposes as it was not supporting for the “User Management” component. </a:t>
            </a:r>
          </a:p>
          <a:p>
            <a:endParaRPr lang="en-US" dirty="0"/>
          </a:p>
          <a:p>
            <a:endParaRPr lang="en-US" dirty="0"/>
          </a:p>
          <a:p>
            <a:pPr marL="0" indent="0">
              <a:buNone/>
            </a:pPr>
            <a:endParaRPr lang="en-US" dirty="0"/>
          </a:p>
        </p:txBody>
      </p:sp>
      <p:pic>
        <p:nvPicPr>
          <p:cNvPr id="6" name="Picture 5">
            <a:extLst>
              <a:ext uri="{FF2B5EF4-FFF2-40B4-BE49-F238E27FC236}">
                <a16:creationId xmlns:a16="http://schemas.microsoft.com/office/drawing/2014/main" id="{717C71BA-C8B8-BE57-82B6-D92BC44D5480}"/>
              </a:ext>
            </a:extLst>
          </p:cNvPr>
          <p:cNvPicPr>
            <a:picLocks noChangeAspect="1"/>
          </p:cNvPicPr>
          <p:nvPr/>
        </p:nvPicPr>
        <p:blipFill>
          <a:blip r:embed="rId2"/>
          <a:stretch>
            <a:fillRect/>
          </a:stretch>
        </p:blipFill>
        <p:spPr>
          <a:xfrm>
            <a:off x="2983012" y="3768473"/>
            <a:ext cx="1905001" cy="2703873"/>
          </a:xfrm>
          <a:prstGeom prst="rect">
            <a:avLst/>
          </a:prstGeom>
        </p:spPr>
      </p:pic>
      <p:sp>
        <p:nvSpPr>
          <p:cNvPr id="7" name="Arrow: Right 6">
            <a:extLst>
              <a:ext uri="{FF2B5EF4-FFF2-40B4-BE49-F238E27FC236}">
                <a16:creationId xmlns:a16="http://schemas.microsoft.com/office/drawing/2014/main" id="{6A0BF6AD-DE42-D242-F10E-4BE5724FA18A}"/>
              </a:ext>
            </a:extLst>
          </p:cNvPr>
          <p:cNvSpPr/>
          <p:nvPr/>
        </p:nvSpPr>
        <p:spPr>
          <a:xfrm>
            <a:off x="5263025" y="5121603"/>
            <a:ext cx="939417" cy="477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CAA8499-ECB3-66C5-6696-47759BD70F0B}"/>
              </a:ext>
            </a:extLst>
          </p:cNvPr>
          <p:cNvPicPr>
            <a:picLocks noChangeAspect="1"/>
          </p:cNvPicPr>
          <p:nvPr/>
        </p:nvPicPr>
        <p:blipFill>
          <a:blip r:embed="rId3"/>
          <a:stretch>
            <a:fillRect/>
          </a:stretch>
        </p:blipFill>
        <p:spPr>
          <a:xfrm>
            <a:off x="6652244" y="3692742"/>
            <a:ext cx="3253756" cy="2855337"/>
          </a:xfrm>
          <a:prstGeom prst="rect">
            <a:avLst/>
          </a:prstGeom>
        </p:spPr>
      </p:pic>
    </p:spTree>
    <p:extLst>
      <p:ext uri="{BB962C8B-B14F-4D97-AF65-F5344CB8AC3E}">
        <p14:creationId xmlns:p14="http://schemas.microsoft.com/office/powerpoint/2010/main" val="1592211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BCF086-5563-57F1-07FF-5A278A1C8A5A}"/>
              </a:ext>
            </a:extLst>
          </p:cNvPr>
          <p:cNvSpPr>
            <a:spLocks noGrp="1"/>
          </p:cNvSpPr>
          <p:nvPr>
            <p:ph idx="1"/>
          </p:nvPr>
        </p:nvSpPr>
        <p:spPr>
          <a:xfrm>
            <a:off x="1219200" y="766866"/>
            <a:ext cx="10744200" cy="6019800"/>
          </a:xfrm>
        </p:spPr>
        <p:txBody>
          <a:bodyPr>
            <a:normAutofit/>
          </a:bodyPr>
          <a:lstStyle/>
          <a:p>
            <a:r>
              <a:rPr lang="en-US" sz="2000" b="1" dirty="0">
                <a:latin typeface="-apple-system"/>
              </a:rPr>
              <a:t>Data collection</a:t>
            </a:r>
            <a:r>
              <a:rPr lang="en-US" sz="2000" dirty="0">
                <a:latin typeface="-apple-system"/>
              </a:rPr>
              <a:t>: The system begins by gathering a dataset that includes information on the developmental stages of children aged 0 to 5. The growth prediction model is trained using the dataset as its foundation.</a:t>
            </a:r>
          </a:p>
          <a:p>
            <a:r>
              <a:rPr lang="en-US" sz="2000" b="1" dirty="0">
                <a:latin typeface="-apple-system"/>
              </a:rPr>
              <a:t>Data preprocessing</a:t>
            </a:r>
            <a:r>
              <a:rPr lang="en-US" sz="2000" dirty="0">
                <a:latin typeface="-apple-system"/>
              </a:rPr>
              <a:t>: To extract pertinent characteristics, the collected dataset is preprocessed. The algorithm in this instance chooses particular metrics like weight, height, age, emotional development, social skills, emotional issues, and growth rate. In addition to addressing missing values, categorical variables must be encoded using </a:t>
            </a:r>
            <a:r>
              <a:rPr lang="en-US" sz="2000" dirty="0" err="1">
                <a:latin typeface="-apple-system"/>
              </a:rPr>
              <a:t>LabelEncoder</a:t>
            </a:r>
            <a:r>
              <a:rPr lang="en-US" sz="2000" dirty="0">
                <a:latin typeface="-apple-system"/>
              </a:rPr>
              <a:t>, and the data must be split into training and testing sets using </a:t>
            </a:r>
            <a:r>
              <a:rPr lang="en-US" sz="2000" dirty="0" err="1">
                <a:latin typeface="-apple-system"/>
              </a:rPr>
              <a:t>train_test_split</a:t>
            </a:r>
            <a:r>
              <a:rPr lang="en-US" sz="2000" dirty="0">
                <a:latin typeface="-apple-system"/>
              </a:rPr>
              <a:t>.</a:t>
            </a:r>
          </a:p>
          <a:p>
            <a:r>
              <a:rPr lang="en-US" sz="2000" b="1" dirty="0">
                <a:latin typeface="-apple-system"/>
              </a:rPr>
              <a:t>Model Training</a:t>
            </a:r>
            <a:r>
              <a:rPr lang="en-US" sz="2000" dirty="0">
                <a:latin typeface="-apple-system"/>
              </a:rPr>
              <a:t>: The system trains the growth predictor model using the Random Forest Classifier method from the scikit-learn package. The selected characteristics and accompanying growth levels are included in the training dataset, which is used to train the model.</a:t>
            </a:r>
          </a:p>
          <a:p>
            <a:r>
              <a:rPr lang="en-US" sz="2000" b="1" dirty="0">
                <a:latin typeface="-apple-system"/>
              </a:rPr>
              <a:t>Model Evaluation</a:t>
            </a:r>
            <a:r>
              <a:rPr lang="en-US" sz="2000" dirty="0">
                <a:latin typeface="-apple-system"/>
              </a:rPr>
              <a:t>: Using the testing dataset, the model is assessed after training. To evaluate the model's success, the system predicts the growth levels for the testing data and contrasts them with the actual growth levels. The </a:t>
            </a:r>
            <a:r>
              <a:rPr lang="en-US" sz="2000" dirty="0" err="1">
                <a:latin typeface="-apple-system"/>
              </a:rPr>
              <a:t>accuracy_score</a:t>
            </a:r>
            <a:r>
              <a:rPr lang="en-US" sz="2000" dirty="0">
                <a:latin typeface="-apple-system"/>
              </a:rPr>
              <a:t> measure is used to determine the model's accuracy.</a:t>
            </a:r>
          </a:p>
          <a:p>
            <a:endParaRPr lang="en-US" dirty="0"/>
          </a:p>
        </p:txBody>
      </p:sp>
      <p:sp>
        <p:nvSpPr>
          <p:cNvPr id="6" name="Title 4">
            <a:extLst>
              <a:ext uri="{FF2B5EF4-FFF2-40B4-BE49-F238E27FC236}">
                <a16:creationId xmlns:a16="http://schemas.microsoft.com/office/drawing/2014/main" id="{155E44D1-0DB4-A36C-437F-0F4B307111D9}"/>
              </a:ext>
            </a:extLst>
          </p:cNvPr>
          <p:cNvSpPr>
            <a:spLocks noGrp="1"/>
          </p:cNvSpPr>
          <p:nvPr>
            <p:ph type="title"/>
          </p:nvPr>
        </p:nvSpPr>
        <p:spPr>
          <a:xfrm>
            <a:off x="0" y="213049"/>
            <a:ext cx="11734800" cy="553817"/>
          </a:xfrm>
        </p:spPr>
        <p:txBody>
          <a:bodyPr>
            <a:normAutofit fontScale="90000"/>
          </a:bodyPr>
          <a:lstStyle/>
          <a:p>
            <a:pPr algn="ctr"/>
            <a:r>
              <a:rPr lang="en-US" dirty="0">
                <a:solidFill>
                  <a:schemeClr val="accent1">
                    <a:lumMod val="75000"/>
                  </a:schemeClr>
                </a:solidFill>
              </a:rPr>
              <a:t>System Workflow</a:t>
            </a:r>
          </a:p>
        </p:txBody>
      </p:sp>
      <p:sp>
        <p:nvSpPr>
          <p:cNvPr id="7" name="Rectangle 6">
            <a:extLst>
              <a:ext uri="{FF2B5EF4-FFF2-40B4-BE49-F238E27FC236}">
                <a16:creationId xmlns:a16="http://schemas.microsoft.com/office/drawing/2014/main" id="{BC566DF9-D2E1-E624-2580-1625B947BF2F}"/>
              </a:ext>
            </a:extLst>
          </p:cNvPr>
          <p:cNvSpPr/>
          <p:nvPr/>
        </p:nvSpPr>
        <p:spPr>
          <a:xfrm>
            <a:off x="304897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mbria"/>
                <a:ea typeface="+mn-ea"/>
                <a:cs typeface="+mn-cs"/>
              </a:defRPr>
            </a:lvl1pPr>
            <a:lvl2pPr marL="457200" algn="l" defTabSz="914400" rtl="0" eaLnBrk="1" latinLnBrk="0" hangingPunct="1">
              <a:defRPr sz="1800" kern="1200">
                <a:solidFill>
                  <a:srgbClr val="FFFFFF"/>
                </a:solidFill>
                <a:latin typeface="Cambria"/>
                <a:ea typeface="+mn-ea"/>
                <a:cs typeface="+mn-cs"/>
              </a:defRPr>
            </a:lvl2pPr>
            <a:lvl3pPr marL="914400" algn="l" defTabSz="914400" rtl="0" eaLnBrk="1" latinLnBrk="0" hangingPunct="1">
              <a:defRPr sz="1800" kern="1200">
                <a:solidFill>
                  <a:srgbClr val="FFFFFF"/>
                </a:solidFill>
                <a:latin typeface="Cambria"/>
                <a:ea typeface="+mn-ea"/>
                <a:cs typeface="+mn-cs"/>
              </a:defRPr>
            </a:lvl3pPr>
            <a:lvl4pPr marL="1371600" algn="l" defTabSz="914400" rtl="0" eaLnBrk="1" latinLnBrk="0" hangingPunct="1">
              <a:defRPr sz="1800" kern="1200">
                <a:solidFill>
                  <a:srgbClr val="FFFFFF"/>
                </a:solidFill>
                <a:latin typeface="Cambria"/>
                <a:ea typeface="+mn-ea"/>
                <a:cs typeface="+mn-cs"/>
              </a:defRPr>
            </a:lvl4pPr>
            <a:lvl5pPr marL="1828800" algn="l" defTabSz="914400" rtl="0" eaLnBrk="1" latinLnBrk="0" hangingPunct="1">
              <a:defRPr sz="1800" kern="1200">
                <a:solidFill>
                  <a:srgbClr val="FFFFFF"/>
                </a:solidFill>
                <a:latin typeface="Cambria"/>
                <a:ea typeface="+mn-ea"/>
                <a:cs typeface="+mn-cs"/>
              </a:defRPr>
            </a:lvl5pPr>
            <a:lvl6pPr marL="2286000" algn="l" defTabSz="914400" rtl="0" eaLnBrk="1" latinLnBrk="0" hangingPunct="1">
              <a:defRPr sz="1800" kern="1200">
                <a:solidFill>
                  <a:srgbClr val="FFFFFF"/>
                </a:solidFill>
                <a:latin typeface="Cambria"/>
                <a:ea typeface="+mn-ea"/>
                <a:cs typeface="+mn-cs"/>
              </a:defRPr>
            </a:lvl6pPr>
            <a:lvl7pPr marL="2743200" algn="l" defTabSz="914400" rtl="0" eaLnBrk="1" latinLnBrk="0" hangingPunct="1">
              <a:defRPr sz="1800" kern="1200">
                <a:solidFill>
                  <a:srgbClr val="FFFFFF"/>
                </a:solidFill>
                <a:latin typeface="Cambria"/>
                <a:ea typeface="+mn-ea"/>
                <a:cs typeface="+mn-cs"/>
              </a:defRPr>
            </a:lvl7pPr>
            <a:lvl8pPr marL="3200400" algn="l" defTabSz="914400" rtl="0" eaLnBrk="1" latinLnBrk="0" hangingPunct="1">
              <a:defRPr sz="1800" kern="1200">
                <a:solidFill>
                  <a:srgbClr val="FFFFFF"/>
                </a:solidFill>
                <a:latin typeface="Cambria"/>
                <a:ea typeface="+mn-ea"/>
                <a:cs typeface="+mn-cs"/>
              </a:defRPr>
            </a:lvl8pPr>
            <a:lvl9pPr marL="3657600" algn="l" defTabSz="914400" rtl="0" eaLnBrk="1" latinLnBrk="0" hangingPunct="1">
              <a:defRPr sz="1800" kern="1200">
                <a:solidFill>
                  <a:srgbClr val="FFFFFF"/>
                </a:solidFill>
                <a:latin typeface="Cambria"/>
                <a:ea typeface="+mn-ea"/>
                <a:cs typeface="+mn-cs"/>
              </a:defRPr>
            </a:lvl9pPr>
          </a:lstStyle>
          <a:p>
            <a:pPr>
              <a:spcAft>
                <a:spcPts val="600"/>
              </a:spcAft>
            </a:pPr>
            <a:r>
              <a:rPr lang="en-US" sz="1800" b="1" dirty="0">
                <a:solidFill>
                  <a:schemeClr val="tx1"/>
                </a:solidFill>
              </a:rPr>
              <a:t>IT20405090</a:t>
            </a:r>
            <a:r>
              <a:rPr lang="en-US" sz="1800" dirty="0">
                <a:solidFill>
                  <a:schemeClr val="tx1"/>
                </a:solidFill>
              </a:rPr>
              <a:t>  |   Vanhoff R.L.|   </a:t>
            </a:r>
            <a:r>
              <a:rPr lang="en-US" sz="1800" b="0" dirty="0">
                <a:solidFill>
                  <a:schemeClr val="tx1"/>
                </a:solidFill>
              </a:rPr>
              <a:t>TMP-23-103</a:t>
            </a:r>
          </a:p>
        </p:txBody>
      </p:sp>
    </p:spTree>
    <p:extLst>
      <p:ext uri="{BB962C8B-B14F-4D97-AF65-F5344CB8AC3E}">
        <p14:creationId xmlns:p14="http://schemas.microsoft.com/office/powerpoint/2010/main" val="302085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5">
            <a:extLst>
              <a:ext uri="{FF2B5EF4-FFF2-40B4-BE49-F238E27FC236}">
                <a16:creationId xmlns:a16="http://schemas.microsoft.com/office/drawing/2014/main" id="{85A322A8-4ADE-E3CC-8030-DED929A47028}"/>
              </a:ext>
            </a:extLst>
          </p:cNvPr>
          <p:cNvSpPr txBox="1">
            <a:spLocks/>
          </p:cNvSpPr>
          <p:nvPr/>
        </p:nvSpPr>
        <p:spPr>
          <a:xfrm>
            <a:off x="520830" y="820993"/>
            <a:ext cx="9199183" cy="8727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b="1" dirty="0"/>
          </a:p>
        </p:txBody>
      </p:sp>
      <p:sp>
        <p:nvSpPr>
          <p:cNvPr id="3" name="Rectangle 2">
            <a:extLst>
              <a:ext uri="{FF2B5EF4-FFF2-40B4-BE49-F238E27FC236}">
                <a16:creationId xmlns:a16="http://schemas.microsoft.com/office/drawing/2014/main" id="{03F43F9E-2C8E-A38A-2845-CF651B6D4696}"/>
              </a:ext>
            </a:extLst>
          </p:cNvPr>
          <p:cNvSpPr/>
          <p:nvPr/>
        </p:nvSpPr>
        <p:spPr>
          <a:xfrm>
            <a:off x="3048000" y="643709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dirty="0">
                <a:solidFill>
                  <a:schemeClr val="tx1"/>
                </a:solidFill>
              </a:rPr>
              <a:t>IT20015244</a:t>
            </a:r>
            <a:r>
              <a:rPr lang="en-US" sz="1800" dirty="0">
                <a:solidFill>
                  <a:schemeClr val="tx1"/>
                </a:solidFill>
              </a:rPr>
              <a:t>  |   </a:t>
            </a:r>
            <a:r>
              <a:rPr lang="en-US" dirty="0">
                <a:solidFill>
                  <a:schemeClr val="tx1"/>
                </a:solidFill>
              </a:rPr>
              <a:t>Wijesinghe R.M.U.S</a:t>
            </a:r>
            <a:r>
              <a:rPr lang="en-US" sz="1800" dirty="0">
                <a:solidFill>
                  <a:schemeClr val="tx1"/>
                </a:solidFill>
              </a:rPr>
              <a:t> |   </a:t>
            </a:r>
            <a:r>
              <a:rPr lang="en-US" sz="1800" b="0" dirty="0">
                <a:solidFill>
                  <a:schemeClr val="tx1"/>
                </a:solidFill>
              </a:rPr>
              <a:t>TMP-23-103</a:t>
            </a:r>
          </a:p>
        </p:txBody>
      </p:sp>
      <p:pic>
        <p:nvPicPr>
          <p:cNvPr id="4" name="Picture 3">
            <a:extLst>
              <a:ext uri="{FF2B5EF4-FFF2-40B4-BE49-F238E27FC236}">
                <a16:creationId xmlns:a16="http://schemas.microsoft.com/office/drawing/2014/main" id="{7C4D5279-6551-68E2-4D3D-E536CA05F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8345" y="0"/>
            <a:ext cx="2209800" cy="2471980"/>
          </a:xfrm>
          <a:prstGeom prst="rect">
            <a:avLst/>
          </a:prstGeom>
        </p:spPr>
      </p:pic>
      <p:sp>
        <p:nvSpPr>
          <p:cNvPr id="9" name="Title 4">
            <a:extLst>
              <a:ext uri="{FF2B5EF4-FFF2-40B4-BE49-F238E27FC236}">
                <a16:creationId xmlns:a16="http://schemas.microsoft.com/office/drawing/2014/main" id="{8D7C0235-6195-F5D8-CD29-4D989FF89A4F}"/>
              </a:ext>
            </a:extLst>
          </p:cNvPr>
          <p:cNvSpPr txBox="1">
            <a:spLocks/>
          </p:cNvSpPr>
          <p:nvPr/>
        </p:nvSpPr>
        <p:spPr>
          <a:xfrm>
            <a:off x="1600200" y="1557580"/>
            <a:ext cx="8119813" cy="1871420"/>
          </a:xfrm>
          <a:prstGeom prst="rect">
            <a:avLst/>
          </a:prstGeom>
          <a:effectLst/>
        </p:spPr>
        <p:txBody>
          <a:bodyPr vert="horz" lIns="91440" tIns="45720" rIns="91440" bIns="45720" rtlCol="0" anchor="ctr">
            <a:normAutofit fontScale="90000" lnSpcReduction="2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IT20015244 | Wijesinghe R.M.U.S</a:t>
            </a:r>
            <a:br>
              <a:rPr lang="en-US" dirty="0"/>
            </a:br>
            <a:br>
              <a:rPr lang="en-US" dirty="0"/>
            </a:br>
            <a:br>
              <a:rPr lang="en-US" dirty="0"/>
            </a:br>
            <a:r>
              <a:rPr lang="en-US" sz="2700" dirty="0"/>
              <a:t>Decentralized Patient Registration.</a:t>
            </a:r>
          </a:p>
        </p:txBody>
      </p:sp>
      <p:sp>
        <p:nvSpPr>
          <p:cNvPr id="12" name="Text Placeholder 5">
            <a:extLst>
              <a:ext uri="{FF2B5EF4-FFF2-40B4-BE49-F238E27FC236}">
                <a16:creationId xmlns:a16="http://schemas.microsoft.com/office/drawing/2014/main" id="{36726E12-7605-FB94-22AF-31115275F03A}"/>
              </a:ext>
            </a:extLst>
          </p:cNvPr>
          <p:cNvSpPr txBox="1">
            <a:spLocks/>
          </p:cNvSpPr>
          <p:nvPr/>
        </p:nvSpPr>
        <p:spPr>
          <a:xfrm>
            <a:off x="963084" y="5259276"/>
            <a:ext cx="10363200" cy="47817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r">
              <a:buNone/>
            </a:pPr>
            <a:r>
              <a:rPr lang="en-US" dirty="0"/>
              <a:t>Software Engineering</a:t>
            </a:r>
          </a:p>
        </p:txBody>
      </p:sp>
    </p:spTree>
    <p:extLst>
      <p:ext uri="{BB962C8B-B14F-4D97-AF65-F5344CB8AC3E}">
        <p14:creationId xmlns:p14="http://schemas.microsoft.com/office/powerpoint/2010/main" val="2335006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CF25DC-0EB6-FEFC-792F-6E04606B6D18}"/>
              </a:ext>
            </a:extLst>
          </p:cNvPr>
          <p:cNvSpPr>
            <a:spLocks noGrp="1"/>
          </p:cNvSpPr>
          <p:nvPr>
            <p:ph idx="1"/>
          </p:nvPr>
        </p:nvSpPr>
        <p:spPr>
          <a:xfrm>
            <a:off x="914401" y="736177"/>
            <a:ext cx="11125199" cy="5959476"/>
          </a:xfrm>
        </p:spPr>
        <p:txBody>
          <a:bodyPr>
            <a:normAutofit fontScale="70000" lnSpcReduction="20000"/>
          </a:bodyPr>
          <a:lstStyle/>
          <a:p>
            <a:r>
              <a:rPr lang="en-US" sz="2900" b="1" dirty="0">
                <a:latin typeface="-apple-system"/>
              </a:rPr>
              <a:t>Model Persistence</a:t>
            </a:r>
            <a:r>
              <a:rPr lang="en-US" sz="2900" dirty="0">
                <a:latin typeface="-apple-system"/>
              </a:rPr>
              <a:t>: After the model has been trained and assessed, it is stored using the pickle library in a serialized manner. The model is saved in a file along with the label encoders required to encode categorical variables.</a:t>
            </a:r>
          </a:p>
          <a:p>
            <a:r>
              <a:rPr lang="en-US" sz="2900" b="1" dirty="0">
                <a:latin typeface="-apple-system"/>
              </a:rPr>
              <a:t>Front-End Integration</a:t>
            </a:r>
            <a:r>
              <a:rPr lang="en-US" sz="2900" dirty="0">
                <a:latin typeface="-apple-system"/>
              </a:rPr>
              <a:t>: A full-stack online application incorporates the growth prediction model. Parents can pick certain observations or activities pertaining to their baby's growth and development using checkboxes on the front-end interface.</a:t>
            </a:r>
          </a:p>
          <a:p>
            <a:r>
              <a:rPr lang="en-US" sz="2900" b="1" dirty="0">
                <a:latin typeface="-apple-system"/>
              </a:rPr>
              <a:t>Prediction Calculation</a:t>
            </a:r>
            <a:r>
              <a:rPr lang="en-US" sz="2900" dirty="0">
                <a:latin typeface="-apple-system"/>
              </a:rPr>
              <a:t>: The system determines the </a:t>
            </a:r>
            <a:r>
              <a:rPr lang="en-US" sz="2900" dirty="0">
                <a:solidFill>
                  <a:srgbClr val="FF0000"/>
                </a:solidFill>
                <a:latin typeface="-apple-system"/>
              </a:rPr>
              <a:t>score based on the number of selected actions</a:t>
            </a:r>
            <a:r>
              <a:rPr lang="en-US" sz="2900" dirty="0">
                <a:latin typeface="-apple-system"/>
              </a:rPr>
              <a:t> when the </a:t>
            </a:r>
            <a:r>
              <a:rPr lang="en-US" sz="2900" dirty="0">
                <a:solidFill>
                  <a:srgbClr val="FF0000"/>
                </a:solidFill>
                <a:latin typeface="-apple-system"/>
              </a:rPr>
              <a:t>user checks the appropriate checkboxes</a:t>
            </a:r>
            <a:r>
              <a:rPr lang="en-US" sz="2900" dirty="0">
                <a:latin typeface="-apple-system"/>
              </a:rPr>
              <a:t>. The ratio of the number of chosen activities to the total number of potential actions is multiplied by 100 to get the score, which is then expressed as a percentage.</a:t>
            </a:r>
          </a:p>
          <a:p>
            <a:r>
              <a:rPr lang="en-US" sz="2900" b="1" dirty="0">
                <a:latin typeface="-apple-system"/>
              </a:rPr>
              <a:t>Forecast Interpretation</a:t>
            </a:r>
            <a:r>
              <a:rPr lang="en-US" sz="2900" dirty="0">
                <a:latin typeface="-apple-system"/>
              </a:rPr>
              <a:t>: Based on the estimated %, the algorithm chooses one of four growth forecast categories (poor, fair, good, or great). For example, 80% for exceptional, 60% for good, and 40% for fair, are used as specific thresholds to determine which category a forecast belongs in.</a:t>
            </a:r>
          </a:p>
          <a:p>
            <a:r>
              <a:rPr lang="en-US" sz="2900" b="1" dirty="0">
                <a:latin typeface="-apple-system"/>
              </a:rPr>
              <a:t>Results Presentation</a:t>
            </a:r>
            <a:r>
              <a:rPr lang="en-US" sz="2900" dirty="0">
                <a:latin typeface="-apple-system"/>
              </a:rPr>
              <a:t>: The system shows the user the growth projection category. Based on the chosen observations, the category represents the baby's growth stage. On the front-end interface, the results are displayed in an approachable manner, giving parents useful information about their child's development and the essential safety measures to be implemented. </a:t>
            </a:r>
          </a:p>
          <a:p>
            <a:r>
              <a:rPr lang="en-US" sz="2900" b="1" dirty="0">
                <a:latin typeface="-apple-system"/>
              </a:rPr>
              <a:t>Growth Graph Representation:  </a:t>
            </a:r>
            <a:r>
              <a:rPr lang="en-US" sz="2900" dirty="0">
                <a:latin typeface="-apple-system"/>
              </a:rPr>
              <a:t>The </a:t>
            </a:r>
            <a:r>
              <a:rPr lang="en-US" sz="2900" dirty="0">
                <a:solidFill>
                  <a:srgbClr val="FF0000"/>
                </a:solidFill>
                <a:latin typeface="-apple-system"/>
              </a:rPr>
              <a:t>height-weight, age-growth level</a:t>
            </a:r>
            <a:r>
              <a:rPr lang="en-US" sz="2900" dirty="0">
                <a:latin typeface="-apple-system"/>
              </a:rPr>
              <a:t> and </a:t>
            </a:r>
            <a:r>
              <a:rPr lang="en-US" sz="2900" dirty="0">
                <a:solidFill>
                  <a:srgbClr val="FF0000"/>
                </a:solidFill>
                <a:latin typeface="-apple-system"/>
              </a:rPr>
              <a:t>prediction date – prediction result graphs</a:t>
            </a:r>
            <a:r>
              <a:rPr lang="en-US" sz="2900" dirty="0">
                <a:latin typeface="-apple-system"/>
              </a:rPr>
              <a:t> are generated as per reference for the parents, to view the </a:t>
            </a:r>
            <a:r>
              <a:rPr lang="en-US" sz="2900" dirty="0">
                <a:solidFill>
                  <a:srgbClr val="FF0000"/>
                </a:solidFill>
                <a:latin typeface="-apple-system"/>
              </a:rPr>
              <a:t>history of predictions</a:t>
            </a:r>
            <a:r>
              <a:rPr lang="en-US" sz="2900" dirty="0">
                <a:latin typeface="-apple-system"/>
              </a:rPr>
              <a:t>. </a:t>
            </a:r>
            <a:endParaRPr lang="en-US" sz="2900" b="1" dirty="0">
              <a:latin typeface="-apple-system"/>
            </a:endParaRPr>
          </a:p>
          <a:p>
            <a:endParaRPr lang="en-US" dirty="0"/>
          </a:p>
        </p:txBody>
      </p:sp>
      <p:sp>
        <p:nvSpPr>
          <p:cNvPr id="6" name="Title 4">
            <a:extLst>
              <a:ext uri="{FF2B5EF4-FFF2-40B4-BE49-F238E27FC236}">
                <a16:creationId xmlns:a16="http://schemas.microsoft.com/office/drawing/2014/main" id="{366522F4-5361-7848-4B74-0C4E5F58F55A}"/>
              </a:ext>
            </a:extLst>
          </p:cNvPr>
          <p:cNvSpPr txBox="1">
            <a:spLocks/>
          </p:cNvSpPr>
          <p:nvPr/>
        </p:nvSpPr>
        <p:spPr>
          <a:xfrm>
            <a:off x="-10886" y="228600"/>
            <a:ext cx="11734800" cy="553817"/>
          </a:xfrm>
          <a:prstGeom prst="rect">
            <a:avLst/>
          </a:prstGeom>
          <a:effectLst/>
        </p:spPr>
        <p:txBody>
          <a:bodyPr vert="horz" lIns="91440" tIns="45720" rIns="91440" bIns="45720" rtlCol="0" anchor="ctr">
            <a:normAutofit fontScale="90000" lnSpcReduction="2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accent1">
                    <a:lumMod val="75000"/>
                  </a:schemeClr>
                </a:solidFill>
              </a:rPr>
              <a:t>System Workflow cont.</a:t>
            </a:r>
          </a:p>
        </p:txBody>
      </p:sp>
      <p:sp>
        <p:nvSpPr>
          <p:cNvPr id="7" name="Rectangle 6">
            <a:extLst>
              <a:ext uri="{FF2B5EF4-FFF2-40B4-BE49-F238E27FC236}">
                <a16:creationId xmlns:a16="http://schemas.microsoft.com/office/drawing/2014/main" id="{FEC3BA82-CD6C-785C-8ED7-2AB28B135DEF}"/>
              </a:ext>
            </a:extLst>
          </p:cNvPr>
          <p:cNvSpPr/>
          <p:nvPr/>
        </p:nvSpPr>
        <p:spPr>
          <a:xfrm>
            <a:off x="304897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mbria"/>
                <a:ea typeface="+mn-ea"/>
                <a:cs typeface="+mn-cs"/>
              </a:defRPr>
            </a:lvl1pPr>
            <a:lvl2pPr marL="457200" algn="l" defTabSz="914400" rtl="0" eaLnBrk="1" latinLnBrk="0" hangingPunct="1">
              <a:defRPr sz="1800" kern="1200">
                <a:solidFill>
                  <a:srgbClr val="FFFFFF"/>
                </a:solidFill>
                <a:latin typeface="Cambria"/>
                <a:ea typeface="+mn-ea"/>
                <a:cs typeface="+mn-cs"/>
              </a:defRPr>
            </a:lvl2pPr>
            <a:lvl3pPr marL="914400" algn="l" defTabSz="914400" rtl="0" eaLnBrk="1" latinLnBrk="0" hangingPunct="1">
              <a:defRPr sz="1800" kern="1200">
                <a:solidFill>
                  <a:srgbClr val="FFFFFF"/>
                </a:solidFill>
                <a:latin typeface="Cambria"/>
                <a:ea typeface="+mn-ea"/>
                <a:cs typeface="+mn-cs"/>
              </a:defRPr>
            </a:lvl3pPr>
            <a:lvl4pPr marL="1371600" algn="l" defTabSz="914400" rtl="0" eaLnBrk="1" latinLnBrk="0" hangingPunct="1">
              <a:defRPr sz="1800" kern="1200">
                <a:solidFill>
                  <a:srgbClr val="FFFFFF"/>
                </a:solidFill>
                <a:latin typeface="Cambria"/>
                <a:ea typeface="+mn-ea"/>
                <a:cs typeface="+mn-cs"/>
              </a:defRPr>
            </a:lvl4pPr>
            <a:lvl5pPr marL="1828800" algn="l" defTabSz="914400" rtl="0" eaLnBrk="1" latinLnBrk="0" hangingPunct="1">
              <a:defRPr sz="1800" kern="1200">
                <a:solidFill>
                  <a:srgbClr val="FFFFFF"/>
                </a:solidFill>
                <a:latin typeface="Cambria"/>
                <a:ea typeface="+mn-ea"/>
                <a:cs typeface="+mn-cs"/>
              </a:defRPr>
            </a:lvl5pPr>
            <a:lvl6pPr marL="2286000" algn="l" defTabSz="914400" rtl="0" eaLnBrk="1" latinLnBrk="0" hangingPunct="1">
              <a:defRPr sz="1800" kern="1200">
                <a:solidFill>
                  <a:srgbClr val="FFFFFF"/>
                </a:solidFill>
                <a:latin typeface="Cambria"/>
                <a:ea typeface="+mn-ea"/>
                <a:cs typeface="+mn-cs"/>
              </a:defRPr>
            </a:lvl6pPr>
            <a:lvl7pPr marL="2743200" algn="l" defTabSz="914400" rtl="0" eaLnBrk="1" latinLnBrk="0" hangingPunct="1">
              <a:defRPr sz="1800" kern="1200">
                <a:solidFill>
                  <a:srgbClr val="FFFFFF"/>
                </a:solidFill>
                <a:latin typeface="Cambria"/>
                <a:ea typeface="+mn-ea"/>
                <a:cs typeface="+mn-cs"/>
              </a:defRPr>
            </a:lvl7pPr>
            <a:lvl8pPr marL="3200400" algn="l" defTabSz="914400" rtl="0" eaLnBrk="1" latinLnBrk="0" hangingPunct="1">
              <a:defRPr sz="1800" kern="1200">
                <a:solidFill>
                  <a:srgbClr val="FFFFFF"/>
                </a:solidFill>
                <a:latin typeface="Cambria"/>
                <a:ea typeface="+mn-ea"/>
                <a:cs typeface="+mn-cs"/>
              </a:defRPr>
            </a:lvl8pPr>
            <a:lvl9pPr marL="3657600" algn="l" defTabSz="914400" rtl="0" eaLnBrk="1" latinLnBrk="0" hangingPunct="1">
              <a:defRPr sz="1800" kern="1200">
                <a:solidFill>
                  <a:srgbClr val="FFFFFF"/>
                </a:solidFill>
                <a:latin typeface="Cambria"/>
                <a:ea typeface="+mn-ea"/>
                <a:cs typeface="+mn-cs"/>
              </a:defRPr>
            </a:lvl9pPr>
          </a:lstStyle>
          <a:p>
            <a:pPr>
              <a:spcAft>
                <a:spcPts val="600"/>
              </a:spcAft>
            </a:pPr>
            <a:r>
              <a:rPr lang="en-US" sz="1800" b="1" dirty="0">
                <a:solidFill>
                  <a:schemeClr val="tx1"/>
                </a:solidFill>
              </a:rPr>
              <a:t>IT20405090</a:t>
            </a:r>
            <a:r>
              <a:rPr lang="en-US" sz="1800" dirty="0">
                <a:solidFill>
                  <a:schemeClr val="tx1"/>
                </a:solidFill>
              </a:rPr>
              <a:t>  |   Vanhoff R.L.|   </a:t>
            </a:r>
            <a:r>
              <a:rPr lang="en-US" sz="1800" b="0" dirty="0">
                <a:solidFill>
                  <a:schemeClr val="tx1"/>
                </a:solidFill>
              </a:rPr>
              <a:t>TMP-23-103</a:t>
            </a:r>
          </a:p>
        </p:txBody>
      </p:sp>
    </p:spTree>
    <p:extLst>
      <p:ext uri="{BB962C8B-B14F-4D97-AF65-F5344CB8AC3E}">
        <p14:creationId xmlns:p14="http://schemas.microsoft.com/office/powerpoint/2010/main" val="18844853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AEC5A-A8B2-4F91-2079-40B4998F6BDD}"/>
              </a:ext>
            </a:extLst>
          </p:cNvPr>
          <p:cNvSpPr>
            <a:spLocks noGrp="1"/>
          </p:cNvSpPr>
          <p:nvPr>
            <p:ph type="title"/>
          </p:nvPr>
        </p:nvSpPr>
        <p:spPr>
          <a:xfrm>
            <a:off x="1600200" y="76201"/>
            <a:ext cx="10018713" cy="1066800"/>
          </a:xfrm>
        </p:spPr>
        <p:txBody>
          <a:bodyPr/>
          <a:lstStyle/>
          <a:p>
            <a:r>
              <a:rPr lang="en-US" dirty="0"/>
              <a:t>Implementation</a:t>
            </a:r>
          </a:p>
        </p:txBody>
      </p:sp>
      <p:sp>
        <p:nvSpPr>
          <p:cNvPr id="3" name="Content Placeholder 2">
            <a:extLst>
              <a:ext uri="{FF2B5EF4-FFF2-40B4-BE49-F238E27FC236}">
                <a16:creationId xmlns:a16="http://schemas.microsoft.com/office/drawing/2014/main" id="{12248E47-881D-1C8B-577E-BF46B25A6613}"/>
              </a:ext>
            </a:extLst>
          </p:cNvPr>
          <p:cNvSpPr>
            <a:spLocks noGrp="1"/>
          </p:cNvSpPr>
          <p:nvPr>
            <p:ph idx="1"/>
          </p:nvPr>
        </p:nvSpPr>
        <p:spPr>
          <a:xfrm>
            <a:off x="1476534" y="876301"/>
            <a:ext cx="10018713" cy="533400"/>
          </a:xfrm>
        </p:spPr>
        <p:txBody>
          <a:bodyPr/>
          <a:lstStyle/>
          <a:p>
            <a:r>
              <a:rPr lang="en-US" dirty="0"/>
              <a:t>Model Development </a:t>
            </a:r>
          </a:p>
          <a:p>
            <a:pPr marL="0" indent="0">
              <a:buNone/>
            </a:pPr>
            <a:endParaRPr lang="en-US" dirty="0"/>
          </a:p>
        </p:txBody>
      </p:sp>
      <p:pic>
        <p:nvPicPr>
          <p:cNvPr id="7" name="Picture 6">
            <a:extLst>
              <a:ext uri="{FF2B5EF4-FFF2-40B4-BE49-F238E27FC236}">
                <a16:creationId xmlns:a16="http://schemas.microsoft.com/office/drawing/2014/main" id="{D87BC1CF-36F0-2AB0-7DE4-CF9E7D2D5B4A}"/>
              </a:ext>
            </a:extLst>
          </p:cNvPr>
          <p:cNvPicPr>
            <a:picLocks noChangeAspect="1"/>
          </p:cNvPicPr>
          <p:nvPr/>
        </p:nvPicPr>
        <p:blipFill rotWithShape="1">
          <a:blip r:embed="rId2"/>
          <a:srcRect r="29163"/>
          <a:stretch/>
        </p:blipFill>
        <p:spPr>
          <a:xfrm>
            <a:off x="2590800" y="1053255"/>
            <a:ext cx="7772400" cy="5551096"/>
          </a:xfrm>
          <a:prstGeom prst="rect">
            <a:avLst/>
          </a:prstGeom>
        </p:spPr>
      </p:pic>
    </p:spTree>
    <p:extLst>
      <p:ext uri="{BB962C8B-B14F-4D97-AF65-F5344CB8AC3E}">
        <p14:creationId xmlns:p14="http://schemas.microsoft.com/office/powerpoint/2010/main" val="1319733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CCD4917-44C3-553C-6067-D2054BBD0A5E}"/>
              </a:ext>
            </a:extLst>
          </p:cNvPr>
          <p:cNvPicPr>
            <a:picLocks noGrp="1" noChangeAspect="1"/>
          </p:cNvPicPr>
          <p:nvPr>
            <p:ph idx="1"/>
          </p:nvPr>
        </p:nvPicPr>
        <p:blipFill>
          <a:blip r:embed="rId2"/>
          <a:stretch>
            <a:fillRect/>
          </a:stretch>
        </p:blipFill>
        <p:spPr>
          <a:xfrm>
            <a:off x="1484311" y="76200"/>
            <a:ext cx="10018712" cy="3074104"/>
          </a:xfrm>
        </p:spPr>
      </p:pic>
      <p:sp>
        <p:nvSpPr>
          <p:cNvPr id="4" name="Date Placeholder 3">
            <a:extLst>
              <a:ext uri="{FF2B5EF4-FFF2-40B4-BE49-F238E27FC236}">
                <a16:creationId xmlns:a16="http://schemas.microsoft.com/office/drawing/2014/main" id="{B8FBC9E5-FC2C-D8A0-69CE-42A7C4A0DFF6}"/>
              </a:ext>
            </a:extLst>
          </p:cNvPr>
          <p:cNvSpPr>
            <a:spLocks noGrp="1"/>
          </p:cNvSpPr>
          <p:nvPr>
            <p:ph type="dt" sz="half" idx="10"/>
          </p:nvPr>
        </p:nvSpPr>
        <p:spPr/>
        <p:txBody>
          <a:bodyPr/>
          <a:lstStyle/>
          <a:p>
            <a:fld id="{D8143B87-3F8B-4A2A-AFD8-073FECB8B7EE}" type="datetime1">
              <a:rPr lang="en-US" smtClean="0"/>
              <a:t>11/2/2023</a:t>
            </a:fld>
            <a:endParaRPr lang="en-US"/>
          </a:p>
        </p:txBody>
      </p:sp>
      <p:sp>
        <p:nvSpPr>
          <p:cNvPr id="5" name="Slide Number Placeholder 4">
            <a:extLst>
              <a:ext uri="{FF2B5EF4-FFF2-40B4-BE49-F238E27FC236}">
                <a16:creationId xmlns:a16="http://schemas.microsoft.com/office/drawing/2014/main" id="{1A62C1EC-FD96-D404-0E13-8017D2CF753D}"/>
              </a:ext>
            </a:extLst>
          </p:cNvPr>
          <p:cNvSpPr>
            <a:spLocks noGrp="1"/>
          </p:cNvSpPr>
          <p:nvPr>
            <p:ph type="sldNum" sz="quarter" idx="12"/>
          </p:nvPr>
        </p:nvSpPr>
        <p:spPr/>
        <p:txBody>
          <a:bodyPr/>
          <a:lstStyle/>
          <a:p>
            <a:fld id="{D57F1E4F-1CFF-5643-939E-217C01CDF565}" type="slidenum">
              <a:rPr lang="en-US" smtClean="0"/>
              <a:t>52</a:t>
            </a:fld>
            <a:endParaRPr lang="en-US"/>
          </a:p>
        </p:txBody>
      </p:sp>
      <p:pic>
        <p:nvPicPr>
          <p:cNvPr id="9" name="Picture 8">
            <a:extLst>
              <a:ext uri="{FF2B5EF4-FFF2-40B4-BE49-F238E27FC236}">
                <a16:creationId xmlns:a16="http://schemas.microsoft.com/office/drawing/2014/main" id="{C52B5244-E7BC-37AA-4411-4B876177D48B}"/>
              </a:ext>
            </a:extLst>
          </p:cNvPr>
          <p:cNvPicPr>
            <a:picLocks noChangeAspect="1"/>
          </p:cNvPicPr>
          <p:nvPr/>
        </p:nvPicPr>
        <p:blipFill>
          <a:blip r:embed="rId3"/>
          <a:stretch>
            <a:fillRect/>
          </a:stretch>
        </p:blipFill>
        <p:spPr>
          <a:xfrm>
            <a:off x="1484311" y="3124200"/>
            <a:ext cx="10018712" cy="3512124"/>
          </a:xfrm>
          <a:prstGeom prst="rect">
            <a:avLst/>
          </a:prstGeom>
        </p:spPr>
      </p:pic>
    </p:spTree>
    <p:extLst>
      <p:ext uri="{BB962C8B-B14F-4D97-AF65-F5344CB8AC3E}">
        <p14:creationId xmlns:p14="http://schemas.microsoft.com/office/powerpoint/2010/main" val="2735744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971079-03BB-DD13-4124-2AEA3F897C29}"/>
              </a:ext>
            </a:extLst>
          </p:cNvPr>
          <p:cNvSpPr>
            <a:spLocks noGrp="1"/>
          </p:cNvSpPr>
          <p:nvPr>
            <p:ph idx="1"/>
          </p:nvPr>
        </p:nvSpPr>
        <p:spPr>
          <a:xfrm>
            <a:off x="1447800" y="2666999"/>
            <a:ext cx="10018713" cy="3124201"/>
          </a:xfrm>
        </p:spPr>
        <p:txBody>
          <a:bodyPr/>
          <a:lstStyle/>
          <a:p>
            <a:endParaRPr lang="en-US" dirty="0"/>
          </a:p>
        </p:txBody>
      </p:sp>
      <p:sp>
        <p:nvSpPr>
          <p:cNvPr id="4" name="Date Placeholder 3">
            <a:extLst>
              <a:ext uri="{FF2B5EF4-FFF2-40B4-BE49-F238E27FC236}">
                <a16:creationId xmlns:a16="http://schemas.microsoft.com/office/drawing/2014/main" id="{C5DEF5D9-C254-6746-9EFB-A7179B71BBF2}"/>
              </a:ext>
            </a:extLst>
          </p:cNvPr>
          <p:cNvSpPr>
            <a:spLocks noGrp="1"/>
          </p:cNvSpPr>
          <p:nvPr>
            <p:ph type="dt" sz="half" idx="10"/>
          </p:nvPr>
        </p:nvSpPr>
        <p:spPr/>
        <p:txBody>
          <a:bodyPr/>
          <a:lstStyle/>
          <a:p>
            <a:fld id="{AAB909A4-9E05-4E0A-93D9-3312B95830CA}" type="datetime1">
              <a:rPr lang="en-US" smtClean="0"/>
              <a:t>11/2/2023</a:t>
            </a:fld>
            <a:endParaRPr lang="en-US"/>
          </a:p>
        </p:txBody>
      </p:sp>
      <p:sp>
        <p:nvSpPr>
          <p:cNvPr id="5" name="Slide Number Placeholder 4">
            <a:extLst>
              <a:ext uri="{FF2B5EF4-FFF2-40B4-BE49-F238E27FC236}">
                <a16:creationId xmlns:a16="http://schemas.microsoft.com/office/drawing/2014/main" id="{93E8482E-BD43-5A5C-C568-9CDABE14F8FC}"/>
              </a:ext>
            </a:extLst>
          </p:cNvPr>
          <p:cNvSpPr>
            <a:spLocks noGrp="1"/>
          </p:cNvSpPr>
          <p:nvPr>
            <p:ph type="sldNum" sz="quarter" idx="12"/>
          </p:nvPr>
        </p:nvSpPr>
        <p:spPr/>
        <p:txBody>
          <a:bodyPr/>
          <a:lstStyle/>
          <a:p>
            <a:fld id="{D57F1E4F-1CFF-5643-939E-217C01CDF565}" type="slidenum">
              <a:rPr lang="en-US" smtClean="0"/>
              <a:t>53</a:t>
            </a:fld>
            <a:endParaRPr lang="en-US"/>
          </a:p>
        </p:txBody>
      </p:sp>
      <p:pic>
        <p:nvPicPr>
          <p:cNvPr id="7" name="Picture 6">
            <a:extLst>
              <a:ext uri="{FF2B5EF4-FFF2-40B4-BE49-F238E27FC236}">
                <a16:creationId xmlns:a16="http://schemas.microsoft.com/office/drawing/2014/main" id="{C6C4C7F1-90A8-C188-7C23-0E0EA5A7F1F5}"/>
              </a:ext>
            </a:extLst>
          </p:cNvPr>
          <p:cNvPicPr>
            <a:picLocks noChangeAspect="1"/>
          </p:cNvPicPr>
          <p:nvPr/>
        </p:nvPicPr>
        <p:blipFill rotWithShape="1">
          <a:blip r:embed="rId2"/>
          <a:srcRect r="18714"/>
          <a:stretch/>
        </p:blipFill>
        <p:spPr>
          <a:xfrm>
            <a:off x="2552434" y="210594"/>
            <a:ext cx="6743966" cy="3218406"/>
          </a:xfrm>
          <a:prstGeom prst="rect">
            <a:avLst/>
          </a:prstGeom>
        </p:spPr>
      </p:pic>
      <p:pic>
        <p:nvPicPr>
          <p:cNvPr id="9" name="Picture 8">
            <a:extLst>
              <a:ext uri="{FF2B5EF4-FFF2-40B4-BE49-F238E27FC236}">
                <a16:creationId xmlns:a16="http://schemas.microsoft.com/office/drawing/2014/main" id="{3467DE4B-0F13-F801-7A14-51AD99569986}"/>
              </a:ext>
            </a:extLst>
          </p:cNvPr>
          <p:cNvPicPr>
            <a:picLocks noChangeAspect="1"/>
          </p:cNvPicPr>
          <p:nvPr/>
        </p:nvPicPr>
        <p:blipFill rotWithShape="1">
          <a:blip r:embed="rId3"/>
          <a:srcRect r="30380"/>
          <a:stretch/>
        </p:blipFill>
        <p:spPr>
          <a:xfrm>
            <a:off x="2573563" y="3429000"/>
            <a:ext cx="6722837" cy="2971800"/>
          </a:xfrm>
          <a:prstGeom prst="rect">
            <a:avLst/>
          </a:prstGeom>
        </p:spPr>
      </p:pic>
    </p:spTree>
    <p:extLst>
      <p:ext uri="{BB962C8B-B14F-4D97-AF65-F5344CB8AC3E}">
        <p14:creationId xmlns:p14="http://schemas.microsoft.com/office/powerpoint/2010/main" val="12468512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2D4AFDB-4772-81C8-1A5D-FDD23F8B3FFE}"/>
              </a:ext>
            </a:extLst>
          </p:cNvPr>
          <p:cNvPicPr>
            <a:picLocks noGrp="1" noChangeAspect="1"/>
          </p:cNvPicPr>
          <p:nvPr>
            <p:ph idx="1"/>
          </p:nvPr>
        </p:nvPicPr>
        <p:blipFill>
          <a:blip r:embed="rId2"/>
          <a:stretch>
            <a:fillRect/>
          </a:stretch>
        </p:blipFill>
        <p:spPr>
          <a:xfrm>
            <a:off x="4572000" y="3810000"/>
            <a:ext cx="5154125" cy="2781485"/>
          </a:xfrm>
        </p:spPr>
      </p:pic>
      <p:pic>
        <p:nvPicPr>
          <p:cNvPr id="7" name="Picture 6">
            <a:extLst>
              <a:ext uri="{FF2B5EF4-FFF2-40B4-BE49-F238E27FC236}">
                <a16:creationId xmlns:a16="http://schemas.microsoft.com/office/drawing/2014/main" id="{34583F76-67B9-912F-B447-D0DBE0353A9E}"/>
              </a:ext>
            </a:extLst>
          </p:cNvPr>
          <p:cNvPicPr>
            <a:picLocks noChangeAspect="1"/>
          </p:cNvPicPr>
          <p:nvPr/>
        </p:nvPicPr>
        <p:blipFill rotWithShape="1">
          <a:blip r:embed="rId3"/>
          <a:srcRect r="19746"/>
          <a:stretch/>
        </p:blipFill>
        <p:spPr>
          <a:xfrm>
            <a:off x="1606422" y="76200"/>
            <a:ext cx="7379325" cy="3657600"/>
          </a:xfrm>
          <a:prstGeom prst="rect">
            <a:avLst/>
          </a:prstGeom>
        </p:spPr>
      </p:pic>
    </p:spTree>
    <p:extLst>
      <p:ext uri="{BB962C8B-B14F-4D97-AF65-F5344CB8AC3E}">
        <p14:creationId xmlns:p14="http://schemas.microsoft.com/office/powerpoint/2010/main" val="3290842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ED2095-F588-06E4-AFC7-3B7FF12E3478}"/>
              </a:ext>
            </a:extLst>
          </p:cNvPr>
          <p:cNvPicPr>
            <a:picLocks noChangeAspect="1"/>
          </p:cNvPicPr>
          <p:nvPr/>
        </p:nvPicPr>
        <p:blipFill rotWithShape="1">
          <a:blip r:embed="rId2"/>
          <a:srcRect l="794" r="29366"/>
          <a:stretch/>
        </p:blipFill>
        <p:spPr>
          <a:xfrm>
            <a:off x="119744" y="76200"/>
            <a:ext cx="6363477" cy="5061857"/>
          </a:xfrm>
          <a:prstGeom prst="rect">
            <a:avLst/>
          </a:prstGeom>
        </p:spPr>
      </p:pic>
      <p:pic>
        <p:nvPicPr>
          <p:cNvPr id="9" name="Content Placeholder 8">
            <a:extLst>
              <a:ext uri="{FF2B5EF4-FFF2-40B4-BE49-F238E27FC236}">
                <a16:creationId xmlns:a16="http://schemas.microsoft.com/office/drawing/2014/main" id="{285433E3-1234-9A58-2D8F-DA83C5CF2637}"/>
              </a:ext>
            </a:extLst>
          </p:cNvPr>
          <p:cNvPicPr>
            <a:picLocks noGrp="1" noChangeAspect="1"/>
          </p:cNvPicPr>
          <p:nvPr>
            <p:ph idx="1"/>
          </p:nvPr>
        </p:nvPicPr>
        <p:blipFill>
          <a:blip r:embed="rId3"/>
          <a:stretch>
            <a:fillRect/>
          </a:stretch>
        </p:blipFill>
        <p:spPr>
          <a:xfrm>
            <a:off x="6096000" y="3429000"/>
            <a:ext cx="5802085" cy="3124200"/>
          </a:xfrm>
        </p:spPr>
      </p:pic>
    </p:spTree>
    <p:extLst>
      <p:ext uri="{BB962C8B-B14F-4D97-AF65-F5344CB8AC3E}">
        <p14:creationId xmlns:p14="http://schemas.microsoft.com/office/powerpoint/2010/main" val="32013438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B6A4C4-93B0-8093-B2AA-D0D63D38CEC2}"/>
              </a:ext>
            </a:extLst>
          </p:cNvPr>
          <p:cNvSpPr>
            <a:spLocks noGrp="1"/>
          </p:cNvSpPr>
          <p:nvPr>
            <p:ph idx="1"/>
          </p:nvPr>
        </p:nvSpPr>
        <p:spPr>
          <a:xfrm>
            <a:off x="1371600" y="228601"/>
            <a:ext cx="10018713" cy="914400"/>
          </a:xfrm>
        </p:spPr>
        <p:txBody>
          <a:bodyPr/>
          <a:lstStyle/>
          <a:p>
            <a:r>
              <a:rPr lang="en-US" dirty="0"/>
              <a:t>Backend files</a:t>
            </a:r>
          </a:p>
          <a:p>
            <a:pPr marL="0" indent="0">
              <a:buNone/>
            </a:pPr>
            <a:endParaRPr lang="en-US" dirty="0"/>
          </a:p>
        </p:txBody>
      </p:sp>
      <p:pic>
        <p:nvPicPr>
          <p:cNvPr id="11" name="Picture 10">
            <a:extLst>
              <a:ext uri="{FF2B5EF4-FFF2-40B4-BE49-F238E27FC236}">
                <a16:creationId xmlns:a16="http://schemas.microsoft.com/office/drawing/2014/main" id="{26D965D2-78A5-680E-4288-8957BF6C549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538890" y="685800"/>
            <a:ext cx="9114220" cy="5727475"/>
          </a:xfrm>
          <a:prstGeom prst="rect">
            <a:avLst/>
          </a:prstGeom>
        </p:spPr>
      </p:pic>
    </p:spTree>
    <p:extLst>
      <p:ext uri="{BB962C8B-B14F-4D97-AF65-F5344CB8AC3E}">
        <p14:creationId xmlns:p14="http://schemas.microsoft.com/office/powerpoint/2010/main" val="3849520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7D60E25-9831-7581-CC5C-6EC990358090}"/>
              </a:ext>
            </a:extLst>
          </p:cNvPr>
          <p:cNvSpPr>
            <a:spLocks noGrp="1"/>
          </p:cNvSpPr>
          <p:nvPr>
            <p:ph type="dt" sz="half" idx="10"/>
          </p:nvPr>
        </p:nvSpPr>
        <p:spPr/>
        <p:txBody>
          <a:bodyPr/>
          <a:lstStyle/>
          <a:p>
            <a:fld id="{21EA71C1-42A9-442E-BC7E-6F75B215C14F}" type="datetime1">
              <a:rPr lang="en-US" smtClean="0"/>
              <a:t>11/2/2023</a:t>
            </a:fld>
            <a:endParaRPr lang="en-US"/>
          </a:p>
        </p:txBody>
      </p:sp>
      <p:sp>
        <p:nvSpPr>
          <p:cNvPr id="5" name="Slide Number Placeholder 4">
            <a:extLst>
              <a:ext uri="{FF2B5EF4-FFF2-40B4-BE49-F238E27FC236}">
                <a16:creationId xmlns:a16="http://schemas.microsoft.com/office/drawing/2014/main" id="{A1369EE0-D3E4-ADA0-CDA1-9852FEF489D2}"/>
              </a:ext>
            </a:extLst>
          </p:cNvPr>
          <p:cNvSpPr>
            <a:spLocks noGrp="1"/>
          </p:cNvSpPr>
          <p:nvPr>
            <p:ph type="sldNum" sz="quarter" idx="12"/>
          </p:nvPr>
        </p:nvSpPr>
        <p:spPr/>
        <p:txBody>
          <a:bodyPr/>
          <a:lstStyle/>
          <a:p>
            <a:fld id="{D57F1E4F-1CFF-5643-939E-217C01CDF565}" type="slidenum">
              <a:rPr lang="en-US" smtClean="0"/>
              <a:t>57</a:t>
            </a:fld>
            <a:endParaRPr lang="en-US"/>
          </a:p>
        </p:txBody>
      </p:sp>
      <p:sp>
        <p:nvSpPr>
          <p:cNvPr id="9" name="Content Placeholder 8">
            <a:extLst>
              <a:ext uri="{FF2B5EF4-FFF2-40B4-BE49-F238E27FC236}">
                <a16:creationId xmlns:a16="http://schemas.microsoft.com/office/drawing/2014/main" id="{443CFE5D-B84F-36DB-B4A5-AF378FC93C15}"/>
              </a:ext>
            </a:extLst>
          </p:cNvPr>
          <p:cNvSpPr>
            <a:spLocks noGrp="1"/>
          </p:cNvSpPr>
          <p:nvPr>
            <p:ph idx="1"/>
          </p:nvPr>
        </p:nvSpPr>
        <p:spPr/>
        <p:txBody>
          <a:bodyPr/>
          <a:lstStyle/>
          <a:p>
            <a:endParaRPr lang="en-US" dirty="0"/>
          </a:p>
        </p:txBody>
      </p:sp>
      <p:pic>
        <p:nvPicPr>
          <p:cNvPr id="11" name="Picture 10">
            <a:extLst>
              <a:ext uri="{FF2B5EF4-FFF2-40B4-BE49-F238E27FC236}">
                <a16:creationId xmlns:a16="http://schemas.microsoft.com/office/drawing/2014/main" id="{FE960E97-3C64-C908-7C4F-7DF044A4694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09600" y="152400"/>
            <a:ext cx="4777296" cy="6248400"/>
          </a:xfrm>
          <a:prstGeom prst="rect">
            <a:avLst/>
          </a:prstGeom>
        </p:spPr>
      </p:pic>
      <p:pic>
        <p:nvPicPr>
          <p:cNvPr id="13" name="Picture 12">
            <a:extLst>
              <a:ext uri="{FF2B5EF4-FFF2-40B4-BE49-F238E27FC236}">
                <a16:creationId xmlns:a16="http://schemas.microsoft.com/office/drawing/2014/main" id="{9B4A4714-9D54-F42E-F15B-3CD6D23DEDFE}"/>
              </a:ext>
            </a:extLst>
          </p:cNvPr>
          <p:cNvPicPr>
            <a:picLocks noChangeAspect="1"/>
          </p:cNvPicPr>
          <p:nvPr/>
        </p:nvPicPr>
        <p:blipFill>
          <a:blip r:embed="rId4"/>
          <a:stretch>
            <a:fillRect/>
          </a:stretch>
        </p:blipFill>
        <p:spPr>
          <a:xfrm>
            <a:off x="5836289" y="152400"/>
            <a:ext cx="5391150" cy="3990975"/>
          </a:xfrm>
          <a:prstGeom prst="rect">
            <a:avLst/>
          </a:prstGeom>
        </p:spPr>
      </p:pic>
    </p:spTree>
    <p:extLst>
      <p:ext uri="{BB962C8B-B14F-4D97-AF65-F5344CB8AC3E}">
        <p14:creationId xmlns:p14="http://schemas.microsoft.com/office/powerpoint/2010/main" val="3278212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5AA274-0669-2077-A994-6BAD37EA6F63}"/>
              </a:ext>
            </a:extLst>
          </p:cNvPr>
          <p:cNvSpPr>
            <a:spLocks noGrp="1"/>
          </p:cNvSpPr>
          <p:nvPr>
            <p:ph idx="1"/>
          </p:nvPr>
        </p:nvSpPr>
        <p:spPr>
          <a:xfrm>
            <a:off x="1219200" y="174623"/>
            <a:ext cx="10018713" cy="990601"/>
          </a:xfrm>
        </p:spPr>
        <p:txBody>
          <a:bodyPr/>
          <a:lstStyle/>
          <a:p>
            <a:r>
              <a:rPr lang="en-US" dirty="0"/>
              <a:t>Age-appropriate milestones (backend routes)</a:t>
            </a:r>
          </a:p>
          <a:p>
            <a:pPr marL="0" indent="0">
              <a:buNone/>
            </a:pPr>
            <a:endParaRPr lang="en-US" dirty="0"/>
          </a:p>
        </p:txBody>
      </p:sp>
      <p:pic>
        <p:nvPicPr>
          <p:cNvPr id="7" name="Picture 6">
            <a:extLst>
              <a:ext uri="{FF2B5EF4-FFF2-40B4-BE49-F238E27FC236}">
                <a16:creationId xmlns:a16="http://schemas.microsoft.com/office/drawing/2014/main" id="{656BA1F3-C019-4ADE-B172-ECDBF3EDD16C}"/>
              </a:ext>
            </a:extLst>
          </p:cNvPr>
          <p:cNvPicPr>
            <a:picLocks noChangeAspect="1"/>
          </p:cNvPicPr>
          <p:nvPr/>
        </p:nvPicPr>
        <p:blipFill>
          <a:blip r:embed="rId2"/>
          <a:stretch>
            <a:fillRect/>
          </a:stretch>
        </p:blipFill>
        <p:spPr>
          <a:xfrm>
            <a:off x="304800" y="633252"/>
            <a:ext cx="7997469" cy="5716682"/>
          </a:xfrm>
          <a:prstGeom prst="rect">
            <a:avLst/>
          </a:prstGeom>
        </p:spPr>
      </p:pic>
      <p:pic>
        <p:nvPicPr>
          <p:cNvPr id="9" name="Picture 8">
            <a:extLst>
              <a:ext uri="{FF2B5EF4-FFF2-40B4-BE49-F238E27FC236}">
                <a16:creationId xmlns:a16="http://schemas.microsoft.com/office/drawing/2014/main" id="{126288D4-9E0A-A185-7F2B-A9DF44FAC2F5}"/>
              </a:ext>
            </a:extLst>
          </p:cNvPr>
          <p:cNvPicPr>
            <a:picLocks noChangeAspect="1"/>
          </p:cNvPicPr>
          <p:nvPr/>
        </p:nvPicPr>
        <p:blipFill>
          <a:blip r:embed="rId3"/>
          <a:stretch>
            <a:fillRect/>
          </a:stretch>
        </p:blipFill>
        <p:spPr>
          <a:xfrm>
            <a:off x="4931909" y="1061785"/>
            <a:ext cx="6977062" cy="4592175"/>
          </a:xfrm>
          <a:prstGeom prst="rect">
            <a:avLst/>
          </a:prstGeom>
        </p:spPr>
      </p:pic>
      <p:sp>
        <p:nvSpPr>
          <p:cNvPr id="10" name="TextBox 9">
            <a:extLst>
              <a:ext uri="{FF2B5EF4-FFF2-40B4-BE49-F238E27FC236}">
                <a16:creationId xmlns:a16="http://schemas.microsoft.com/office/drawing/2014/main" id="{32B1C88F-91DC-AD3E-7D44-EF2934EDCD14}"/>
              </a:ext>
            </a:extLst>
          </p:cNvPr>
          <p:cNvSpPr txBox="1"/>
          <p:nvPr/>
        </p:nvSpPr>
        <p:spPr>
          <a:xfrm>
            <a:off x="8342313" y="5653960"/>
            <a:ext cx="2895600" cy="369332"/>
          </a:xfrm>
          <a:prstGeom prst="rect">
            <a:avLst/>
          </a:prstGeom>
          <a:noFill/>
        </p:spPr>
        <p:txBody>
          <a:bodyPr wrap="square" rtlCol="0">
            <a:spAutoFit/>
          </a:bodyPr>
          <a:lstStyle/>
          <a:p>
            <a:r>
              <a:rPr lang="en-US" dirty="0"/>
              <a:t>Database.py file</a:t>
            </a:r>
          </a:p>
        </p:txBody>
      </p:sp>
    </p:spTree>
    <p:extLst>
      <p:ext uri="{BB962C8B-B14F-4D97-AF65-F5344CB8AC3E}">
        <p14:creationId xmlns:p14="http://schemas.microsoft.com/office/powerpoint/2010/main" val="2528390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53C4D8-E4A1-4C62-052B-74D50DD61C7E}"/>
              </a:ext>
            </a:extLst>
          </p:cNvPr>
          <p:cNvSpPr>
            <a:spLocks noGrp="1"/>
          </p:cNvSpPr>
          <p:nvPr>
            <p:ph idx="1"/>
          </p:nvPr>
        </p:nvSpPr>
        <p:spPr>
          <a:xfrm>
            <a:off x="1371600" y="76200"/>
            <a:ext cx="10018713" cy="609601"/>
          </a:xfrm>
        </p:spPr>
        <p:txBody>
          <a:bodyPr/>
          <a:lstStyle/>
          <a:p>
            <a:r>
              <a:rPr lang="en-US" dirty="0"/>
              <a:t>Growth Graphs</a:t>
            </a:r>
          </a:p>
        </p:txBody>
      </p:sp>
      <p:pic>
        <p:nvPicPr>
          <p:cNvPr id="7" name="Picture 6">
            <a:extLst>
              <a:ext uri="{FF2B5EF4-FFF2-40B4-BE49-F238E27FC236}">
                <a16:creationId xmlns:a16="http://schemas.microsoft.com/office/drawing/2014/main" id="{EB564231-6218-2085-26F0-43FE1C09347E}"/>
              </a:ext>
            </a:extLst>
          </p:cNvPr>
          <p:cNvPicPr>
            <a:picLocks noChangeAspect="1"/>
          </p:cNvPicPr>
          <p:nvPr/>
        </p:nvPicPr>
        <p:blipFill>
          <a:blip r:embed="rId2"/>
          <a:stretch>
            <a:fillRect/>
          </a:stretch>
        </p:blipFill>
        <p:spPr>
          <a:xfrm>
            <a:off x="7924800" y="2209800"/>
            <a:ext cx="2936589" cy="1789921"/>
          </a:xfrm>
          <a:prstGeom prst="rect">
            <a:avLst/>
          </a:prstGeom>
        </p:spPr>
      </p:pic>
      <p:pic>
        <p:nvPicPr>
          <p:cNvPr id="9" name="Picture 8">
            <a:extLst>
              <a:ext uri="{FF2B5EF4-FFF2-40B4-BE49-F238E27FC236}">
                <a16:creationId xmlns:a16="http://schemas.microsoft.com/office/drawing/2014/main" id="{56E56E9F-1370-96BC-8A3B-D38EF2E8AA6D}"/>
              </a:ext>
            </a:extLst>
          </p:cNvPr>
          <p:cNvPicPr>
            <a:picLocks noChangeAspect="1"/>
          </p:cNvPicPr>
          <p:nvPr/>
        </p:nvPicPr>
        <p:blipFill>
          <a:blip r:embed="rId3"/>
          <a:stretch>
            <a:fillRect/>
          </a:stretch>
        </p:blipFill>
        <p:spPr>
          <a:xfrm>
            <a:off x="1447800" y="2209800"/>
            <a:ext cx="6143625" cy="4124325"/>
          </a:xfrm>
          <a:prstGeom prst="rect">
            <a:avLst/>
          </a:prstGeom>
        </p:spPr>
      </p:pic>
      <p:pic>
        <p:nvPicPr>
          <p:cNvPr id="13" name="Picture 12">
            <a:extLst>
              <a:ext uri="{FF2B5EF4-FFF2-40B4-BE49-F238E27FC236}">
                <a16:creationId xmlns:a16="http://schemas.microsoft.com/office/drawing/2014/main" id="{7E7C6050-757A-8179-2459-C2A6CB134B54}"/>
              </a:ext>
            </a:extLst>
          </p:cNvPr>
          <p:cNvPicPr>
            <a:picLocks noChangeAspect="1"/>
          </p:cNvPicPr>
          <p:nvPr/>
        </p:nvPicPr>
        <p:blipFill>
          <a:blip r:embed="rId4"/>
          <a:stretch>
            <a:fillRect/>
          </a:stretch>
        </p:blipFill>
        <p:spPr>
          <a:xfrm>
            <a:off x="1438275" y="657226"/>
            <a:ext cx="4838740" cy="1552574"/>
          </a:xfrm>
          <a:prstGeom prst="rect">
            <a:avLst/>
          </a:prstGeom>
        </p:spPr>
      </p:pic>
    </p:spTree>
    <p:extLst>
      <p:ext uri="{BB962C8B-B14F-4D97-AF65-F5344CB8AC3E}">
        <p14:creationId xmlns:p14="http://schemas.microsoft.com/office/powerpoint/2010/main" val="166586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98601D-FC95-5DC7-4239-13A198A2A57E}"/>
              </a:ext>
            </a:extLst>
          </p:cNvPr>
          <p:cNvSpPr>
            <a:spLocks noGrp="1"/>
          </p:cNvSpPr>
          <p:nvPr>
            <p:ph type="title"/>
          </p:nvPr>
        </p:nvSpPr>
        <p:spPr>
          <a:xfrm>
            <a:off x="3319213" y="195373"/>
            <a:ext cx="6400800" cy="719027"/>
          </a:xfrm>
        </p:spPr>
        <p:txBody>
          <a:bodyPr>
            <a:normAutofit/>
          </a:bodyPr>
          <a:lstStyle/>
          <a:p>
            <a:pPr algn="l"/>
            <a:r>
              <a:rPr lang="en-US" b="1" dirty="0">
                <a:latin typeface="Times New Roman" panose="02020603050405020304" pitchFamily="18" charset="0"/>
                <a:cs typeface="Times New Roman" panose="02020603050405020304" pitchFamily="18" charset="0"/>
              </a:rPr>
              <a:t>Background and Literature</a:t>
            </a:r>
            <a:endParaRPr lang="en-US" dirty="0"/>
          </a:p>
        </p:txBody>
      </p:sp>
      <p:sp>
        <p:nvSpPr>
          <p:cNvPr id="2" name="Content Placeholder 5">
            <a:extLst>
              <a:ext uri="{FF2B5EF4-FFF2-40B4-BE49-F238E27FC236}">
                <a16:creationId xmlns:a16="http://schemas.microsoft.com/office/drawing/2014/main" id="{85A322A8-4ADE-E3CC-8030-DED929A47028}"/>
              </a:ext>
            </a:extLst>
          </p:cNvPr>
          <p:cNvSpPr txBox="1">
            <a:spLocks/>
          </p:cNvSpPr>
          <p:nvPr/>
        </p:nvSpPr>
        <p:spPr>
          <a:xfrm>
            <a:off x="520830" y="1328619"/>
            <a:ext cx="9199183" cy="3651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b="1" dirty="0"/>
          </a:p>
        </p:txBody>
      </p:sp>
      <p:sp>
        <p:nvSpPr>
          <p:cNvPr id="3" name="Rectangle 2">
            <a:extLst>
              <a:ext uri="{FF2B5EF4-FFF2-40B4-BE49-F238E27FC236}">
                <a16:creationId xmlns:a16="http://schemas.microsoft.com/office/drawing/2014/main" id="{03F43F9E-2C8E-A38A-2845-CF651B6D4696}"/>
              </a:ext>
            </a:extLst>
          </p:cNvPr>
          <p:cNvSpPr/>
          <p:nvPr/>
        </p:nvSpPr>
        <p:spPr>
          <a:xfrm>
            <a:off x="3048000" y="643709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dirty="0">
                <a:solidFill>
                  <a:schemeClr val="tx1"/>
                </a:solidFill>
              </a:rPr>
              <a:t>IT20015244</a:t>
            </a:r>
            <a:r>
              <a:rPr lang="en-US" sz="1800" dirty="0">
                <a:solidFill>
                  <a:schemeClr val="tx1"/>
                </a:solidFill>
              </a:rPr>
              <a:t>  |   </a:t>
            </a:r>
            <a:r>
              <a:rPr lang="en-US" dirty="0">
                <a:solidFill>
                  <a:schemeClr val="tx1"/>
                </a:solidFill>
              </a:rPr>
              <a:t>Wijesinghe R.M.U.S</a:t>
            </a:r>
            <a:r>
              <a:rPr lang="en-US" sz="1800" dirty="0">
                <a:solidFill>
                  <a:schemeClr val="tx1"/>
                </a:solidFill>
              </a:rPr>
              <a:t> |   </a:t>
            </a:r>
            <a:r>
              <a:rPr lang="en-US" sz="1800" b="0" dirty="0">
                <a:solidFill>
                  <a:schemeClr val="tx1"/>
                </a:solidFill>
              </a:rPr>
              <a:t>TMP-23-103</a:t>
            </a:r>
          </a:p>
        </p:txBody>
      </p:sp>
      <p:sp>
        <p:nvSpPr>
          <p:cNvPr id="4" name="Content Placeholder 5">
            <a:extLst>
              <a:ext uri="{FF2B5EF4-FFF2-40B4-BE49-F238E27FC236}">
                <a16:creationId xmlns:a16="http://schemas.microsoft.com/office/drawing/2014/main" id="{B527CDA6-3D0A-F4C3-8AEB-5CC0EF85950D}"/>
              </a:ext>
            </a:extLst>
          </p:cNvPr>
          <p:cNvSpPr txBox="1">
            <a:spLocks/>
          </p:cNvSpPr>
          <p:nvPr/>
        </p:nvSpPr>
        <p:spPr>
          <a:xfrm>
            <a:off x="1066800" y="914400"/>
            <a:ext cx="10286999" cy="57052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nSpc>
                <a:spcPct val="90000"/>
              </a:lnSpc>
              <a:buFont typeface="Arial"/>
              <a:buNone/>
            </a:pPr>
            <a:r>
              <a:rPr lang="en-US" sz="1400" b="1" dirty="0"/>
              <a:t>             </a:t>
            </a:r>
            <a:endParaRPr lang="en-US" sz="2300" dirty="0"/>
          </a:p>
          <a:p>
            <a:pPr>
              <a:lnSpc>
                <a:spcPct val="90000"/>
              </a:lnSpc>
              <a:buFont typeface="Wingdings" panose="05000000000000000000" pitchFamily="2" charset="2"/>
              <a:buChar char="Ø"/>
            </a:pPr>
            <a:r>
              <a:rPr lang="en-US" sz="2300" dirty="0"/>
              <a:t>I implement the system to allow parents and health care providers to manage a child's medical and personal information in an efficient and accessible manner. For example, if a child needs to see a specialist, the specialist can quickly access the child's medical history and provide the necessary treatment.</a:t>
            </a:r>
          </a:p>
          <a:p>
            <a:pPr>
              <a:lnSpc>
                <a:spcPct val="90000"/>
              </a:lnSpc>
              <a:buFont typeface="Wingdings" panose="05000000000000000000" pitchFamily="2" charset="2"/>
              <a:buChar char="Ø"/>
            </a:pPr>
            <a:r>
              <a:rPr lang="en-US" sz="2300" dirty="0"/>
              <a:t>And if you want to view the patient records, you need to request the public key from the patient. </a:t>
            </a:r>
          </a:p>
          <a:p>
            <a:pPr>
              <a:lnSpc>
                <a:spcPct val="90000"/>
              </a:lnSpc>
              <a:buFont typeface="Wingdings" panose="05000000000000000000" pitchFamily="2" charset="2"/>
              <a:buChar char="Ø"/>
            </a:pPr>
            <a:r>
              <a:rPr lang="en-US" sz="2300" dirty="0"/>
              <a:t>I would implement a permission-based access control mechanism to ensure that only authorized parties can access the data.</a:t>
            </a:r>
          </a:p>
          <a:p>
            <a:pPr>
              <a:lnSpc>
                <a:spcPct val="90000"/>
              </a:lnSpc>
              <a:buFont typeface="Wingdings" panose="05000000000000000000" pitchFamily="2" charset="2"/>
              <a:buChar char="Ø"/>
            </a:pPr>
            <a:r>
              <a:rPr lang="en-US" sz="2300" dirty="0"/>
              <a:t>By encapsulating all of these features into a single component, the DPR component could be easily integrated into a larger decentralized healthcare system.</a:t>
            </a:r>
          </a:p>
          <a:p>
            <a:pPr>
              <a:lnSpc>
                <a:spcPct val="90000"/>
              </a:lnSpc>
              <a:buFont typeface="Wingdings" panose="05000000000000000000" pitchFamily="2" charset="2"/>
              <a:buChar char="Ø"/>
            </a:pPr>
            <a:endParaRPr lang="en-US" sz="2300" dirty="0"/>
          </a:p>
          <a:p>
            <a:pPr>
              <a:lnSpc>
                <a:spcPct val="90000"/>
              </a:lnSpc>
              <a:buFont typeface="Wingdings" panose="05000000000000000000" pitchFamily="2" charset="2"/>
              <a:buChar char="Ø"/>
            </a:pPr>
            <a:endParaRPr lang="en-US" sz="1400" dirty="0"/>
          </a:p>
        </p:txBody>
      </p:sp>
    </p:spTree>
    <p:extLst>
      <p:ext uri="{BB962C8B-B14F-4D97-AF65-F5344CB8AC3E}">
        <p14:creationId xmlns:p14="http://schemas.microsoft.com/office/powerpoint/2010/main" val="24351321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DD58CC35-7270-4AD2-8792-2D2E934CD6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40" name="Freeform 6">
              <a:extLst>
                <a:ext uri="{FF2B5EF4-FFF2-40B4-BE49-F238E27FC236}">
                  <a16:creationId xmlns:a16="http://schemas.microsoft.com/office/drawing/2014/main" id="{03BC05D6-945D-49D6-AD12-785A6998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41" name="Freeform 7">
              <a:extLst>
                <a:ext uri="{FF2B5EF4-FFF2-40B4-BE49-F238E27FC236}">
                  <a16:creationId xmlns:a16="http://schemas.microsoft.com/office/drawing/2014/main" id="{6A42BEE3-F173-4D31-9A98-D9577034AD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42" name="Freeform 9">
              <a:extLst>
                <a:ext uri="{FF2B5EF4-FFF2-40B4-BE49-F238E27FC236}">
                  <a16:creationId xmlns:a16="http://schemas.microsoft.com/office/drawing/2014/main" id="{BD131322-78B2-4EAC-961C-DC16216EC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43" name="Freeform 10">
              <a:extLst>
                <a:ext uri="{FF2B5EF4-FFF2-40B4-BE49-F238E27FC236}">
                  <a16:creationId xmlns:a16="http://schemas.microsoft.com/office/drawing/2014/main" id="{5A685BC6-9921-44E3-86D9-D15AB6393D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44" name="Freeform 11">
              <a:extLst>
                <a:ext uri="{FF2B5EF4-FFF2-40B4-BE49-F238E27FC236}">
                  <a16:creationId xmlns:a16="http://schemas.microsoft.com/office/drawing/2014/main" id="{99E9A136-C426-4D4A-9ACE-AA69BB7FD8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45" name="Freeform 12">
              <a:extLst>
                <a:ext uri="{FF2B5EF4-FFF2-40B4-BE49-F238E27FC236}">
                  <a16:creationId xmlns:a16="http://schemas.microsoft.com/office/drawing/2014/main" id="{D55B2D10-C6DF-4033-940F-915CFDAE5C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p:nvSpPr>
          <p:cNvPr id="2" name="Title 1">
            <a:extLst>
              <a:ext uri="{FF2B5EF4-FFF2-40B4-BE49-F238E27FC236}">
                <a16:creationId xmlns:a16="http://schemas.microsoft.com/office/drawing/2014/main" id="{84646B21-1B6D-6699-ABC2-2D1444AE231A}"/>
              </a:ext>
            </a:extLst>
          </p:cNvPr>
          <p:cNvSpPr>
            <a:spLocks noGrp="1"/>
          </p:cNvSpPr>
          <p:nvPr>
            <p:ph type="title"/>
          </p:nvPr>
        </p:nvSpPr>
        <p:spPr>
          <a:xfrm>
            <a:off x="3967843" y="4690533"/>
            <a:ext cx="7535180" cy="770472"/>
          </a:xfrm>
        </p:spPr>
        <p:txBody>
          <a:bodyPr vert="horz" lIns="91440" tIns="45720" rIns="91440" bIns="45720" rtlCol="0" anchor="b">
            <a:normAutofit/>
          </a:bodyPr>
          <a:lstStyle/>
          <a:p>
            <a:pPr algn="r">
              <a:lnSpc>
                <a:spcPct val="90000"/>
              </a:lnSpc>
            </a:pPr>
            <a:r>
              <a:rPr lang="en-US" sz="4800"/>
              <a:t>Growth Level Predictor</a:t>
            </a:r>
          </a:p>
        </p:txBody>
      </p:sp>
      <p:sp>
        <p:nvSpPr>
          <p:cNvPr id="46" name="Rounded Rectangle 9">
            <a:extLst>
              <a:ext uri="{FF2B5EF4-FFF2-40B4-BE49-F238E27FC236}">
                <a16:creationId xmlns:a16="http://schemas.microsoft.com/office/drawing/2014/main" id="{1C3DC599-C6D4-4799-86C2-67922F707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609600"/>
            <a:ext cx="7833360" cy="3633216"/>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901B6B4-DD87-3149-B689-88BC7E8C708A}"/>
              </a:ext>
            </a:extLst>
          </p:cNvPr>
          <p:cNvPicPr>
            <a:picLocks noChangeAspect="1"/>
          </p:cNvPicPr>
          <p:nvPr/>
        </p:nvPicPr>
        <p:blipFill>
          <a:blip r:embed="rId3"/>
          <a:stretch>
            <a:fillRect/>
          </a:stretch>
        </p:blipFill>
        <p:spPr>
          <a:xfrm>
            <a:off x="3800858" y="1335576"/>
            <a:ext cx="2693987" cy="2370708"/>
          </a:xfrm>
          <a:prstGeom prst="rect">
            <a:avLst/>
          </a:prstGeom>
        </p:spPr>
      </p:pic>
      <p:pic>
        <p:nvPicPr>
          <p:cNvPr id="9" name="Picture 8">
            <a:extLst>
              <a:ext uri="{FF2B5EF4-FFF2-40B4-BE49-F238E27FC236}">
                <a16:creationId xmlns:a16="http://schemas.microsoft.com/office/drawing/2014/main" id="{AD14AC63-1290-6A76-6AB7-74266B019EC3}"/>
              </a:ext>
            </a:extLst>
          </p:cNvPr>
          <p:cNvPicPr>
            <a:picLocks noChangeAspect="1"/>
          </p:cNvPicPr>
          <p:nvPr/>
        </p:nvPicPr>
        <p:blipFill>
          <a:blip r:embed="rId4"/>
          <a:stretch>
            <a:fillRect/>
          </a:stretch>
        </p:blipFill>
        <p:spPr>
          <a:xfrm>
            <a:off x="6407223" y="1329469"/>
            <a:ext cx="2616159" cy="2393785"/>
          </a:xfrm>
          <a:prstGeom prst="rect">
            <a:avLst/>
          </a:prstGeom>
          <a:ln w="53975">
            <a:noFill/>
          </a:ln>
        </p:spPr>
      </p:pic>
      <p:pic>
        <p:nvPicPr>
          <p:cNvPr id="11" name="Content Placeholder 10">
            <a:extLst>
              <a:ext uri="{FF2B5EF4-FFF2-40B4-BE49-F238E27FC236}">
                <a16:creationId xmlns:a16="http://schemas.microsoft.com/office/drawing/2014/main" id="{545D1833-29E8-8971-D85B-7440F0611AD5}"/>
              </a:ext>
            </a:extLst>
          </p:cNvPr>
          <p:cNvPicPr>
            <a:picLocks noGrp="1" noChangeAspect="1"/>
          </p:cNvPicPr>
          <p:nvPr>
            <p:ph idx="1"/>
          </p:nvPr>
        </p:nvPicPr>
        <p:blipFill>
          <a:blip r:embed="rId5"/>
          <a:stretch>
            <a:fillRect/>
          </a:stretch>
        </p:blipFill>
        <p:spPr>
          <a:xfrm>
            <a:off x="8996077" y="1339981"/>
            <a:ext cx="2555844" cy="2387244"/>
          </a:xfrm>
          <a:prstGeom prst="rect">
            <a:avLst/>
          </a:prstGeom>
          <a:ln w="53975">
            <a:noFill/>
          </a:ln>
        </p:spPr>
      </p:pic>
    </p:spTree>
    <p:extLst>
      <p:ext uri="{BB962C8B-B14F-4D97-AF65-F5344CB8AC3E}">
        <p14:creationId xmlns:p14="http://schemas.microsoft.com/office/powerpoint/2010/main" val="3838456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E831112-FBC4-43D2-9D35-A250B9B5DF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9" name="Freeform 6">
              <a:extLst>
                <a:ext uri="{FF2B5EF4-FFF2-40B4-BE49-F238E27FC236}">
                  <a16:creationId xmlns:a16="http://schemas.microsoft.com/office/drawing/2014/main" id="{C93A4630-E073-431D-8342-B683A279D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20" name="Freeform 7">
              <a:extLst>
                <a:ext uri="{FF2B5EF4-FFF2-40B4-BE49-F238E27FC236}">
                  <a16:creationId xmlns:a16="http://schemas.microsoft.com/office/drawing/2014/main" id="{A543ED21-5AF4-4027-82BF-E80AB72180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21" name="Freeform 9">
              <a:extLst>
                <a:ext uri="{FF2B5EF4-FFF2-40B4-BE49-F238E27FC236}">
                  <a16:creationId xmlns:a16="http://schemas.microsoft.com/office/drawing/2014/main" id="{33637445-5BE0-4E93-933C-8C20A541C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2" name="Freeform 10">
              <a:extLst>
                <a:ext uri="{FF2B5EF4-FFF2-40B4-BE49-F238E27FC236}">
                  <a16:creationId xmlns:a16="http://schemas.microsoft.com/office/drawing/2014/main" id="{E8961475-0F43-4D4A-A248-A366B0BB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3" name="Freeform 11">
              <a:extLst>
                <a:ext uri="{FF2B5EF4-FFF2-40B4-BE49-F238E27FC236}">
                  <a16:creationId xmlns:a16="http://schemas.microsoft.com/office/drawing/2014/main" id="{149225D7-A7EE-4CB4-B021-475F371CC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24" name="Freeform 12">
              <a:extLst>
                <a:ext uri="{FF2B5EF4-FFF2-40B4-BE49-F238E27FC236}">
                  <a16:creationId xmlns:a16="http://schemas.microsoft.com/office/drawing/2014/main" id="{9D83E4AD-0D74-4356-A0EA-251D9A277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p:nvSpPr>
          <p:cNvPr id="2" name="Title 1">
            <a:extLst>
              <a:ext uri="{FF2B5EF4-FFF2-40B4-BE49-F238E27FC236}">
                <a16:creationId xmlns:a16="http://schemas.microsoft.com/office/drawing/2014/main" id="{83B9697D-90BD-64A3-E720-32617636E5EE}"/>
              </a:ext>
            </a:extLst>
          </p:cNvPr>
          <p:cNvSpPr>
            <a:spLocks noGrp="1"/>
          </p:cNvSpPr>
          <p:nvPr>
            <p:ph type="title"/>
          </p:nvPr>
        </p:nvSpPr>
        <p:spPr>
          <a:xfrm>
            <a:off x="8028583" y="645286"/>
            <a:ext cx="3474438" cy="3350981"/>
          </a:xfrm>
        </p:spPr>
        <p:txBody>
          <a:bodyPr vert="horz" lIns="91440" tIns="45720" rIns="91440" bIns="45720" rtlCol="0" anchor="b">
            <a:normAutofit/>
          </a:bodyPr>
          <a:lstStyle/>
          <a:p>
            <a:pPr algn="l"/>
            <a:r>
              <a:rPr lang="en-US" sz="4800" dirty="0"/>
              <a:t>Child growth graphs based on the predictions</a:t>
            </a:r>
          </a:p>
        </p:txBody>
      </p:sp>
      <p:sp>
        <p:nvSpPr>
          <p:cNvPr id="26" name="Rounded Rectangle 6">
            <a:extLst>
              <a:ext uri="{FF2B5EF4-FFF2-40B4-BE49-F238E27FC236}">
                <a16:creationId xmlns:a16="http://schemas.microsoft.com/office/drawing/2014/main" id="{5CD072FB-CD64-4E20-B8AA-375F84356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347" y="648931"/>
            <a:ext cx="6869937"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F31E2B8-F1C5-1502-29CE-024C377EEE4D}"/>
              </a:ext>
            </a:extLst>
          </p:cNvPr>
          <p:cNvPicPr>
            <a:picLocks noChangeAspect="1"/>
          </p:cNvPicPr>
          <p:nvPr/>
        </p:nvPicPr>
        <p:blipFill>
          <a:blip r:embed="rId3"/>
          <a:stretch>
            <a:fillRect/>
          </a:stretch>
        </p:blipFill>
        <p:spPr>
          <a:xfrm>
            <a:off x="975204" y="1201626"/>
            <a:ext cx="3032249" cy="1811768"/>
          </a:xfrm>
          <a:prstGeom prst="rect">
            <a:avLst/>
          </a:prstGeom>
        </p:spPr>
      </p:pic>
      <p:pic>
        <p:nvPicPr>
          <p:cNvPr id="9" name="Picture 8">
            <a:extLst>
              <a:ext uri="{FF2B5EF4-FFF2-40B4-BE49-F238E27FC236}">
                <a16:creationId xmlns:a16="http://schemas.microsoft.com/office/drawing/2014/main" id="{5EB26981-1607-6E93-E3B4-B2D3888C071D}"/>
              </a:ext>
            </a:extLst>
          </p:cNvPr>
          <p:cNvPicPr>
            <a:picLocks noChangeAspect="1"/>
          </p:cNvPicPr>
          <p:nvPr/>
        </p:nvPicPr>
        <p:blipFill>
          <a:blip r:embed="rId4"/>
          <a:stretch>
            <a:fillRect/>
          </a:stretch>
        </p:blipFill>
        <p:spPr>
          <a:xfrm>
            <a:off x="4171177" y="1201626"/>
            <a:ext cx="3032249" cy="1811768"/>
          </a:xfrm>
          <a:prstGeom prst="rect">
            <a:avLst/>
          </a:prstGeom>
        </p:spPr>
      </p:pic>
      <p:pic>
        <p:nvPicPr>
          <p:cNvPr id="7" name="Picture 6">
            <a:extLst>
              <a:ext uri="{FF2B5EF4-FFF2-40B4-BE49-F238E27FC236}">
                <a16:creationId xmlns:a16="http://schemas.microsoft.com/office/drawing/2014/main" id="{53275A7B-900C-B8B4-0D62-5B23E3E466C8}"/>
              </a:ext>
            </a:extLst>
          </p:cNvPr>
          <p:cNvPicPr>
            <a:picLocks noChangeAspect="1"/>
          </p:cNvPicPr>
          <p:nvPr/>
        </p:nvPicPr>
        <p:blipFill>
          <a:blip r:embed="rId5"/>
          <a:stretch>
            <a:fillRect/>
          </a:stretch>
        </p:blipFill>
        <p:spPr>
          <a:xfrm>
            <a:off x="975204" y="3556843"/>
            <a:ext cx="3032247" cy="1811767"/>
          </a:xfrm>
          <a:prstGeom prst="rect">
            <a:avLst/>
          </a:prstGeom>
        </p:spPr>
      </p:pic>
      <p:pic>
        <p:nvPicPr>
          <p:cNvPr id="13" name="Picture 12">
            <a:extLst>
              <a:ext uri="{FF2B5EF4-FFF2-40B4-BE49-F238E27FC236}">
                <a16:creationId xmlns:a16="http://schemas.microsoft.com/office/drawing/2014/main" id="{38EC415D-46C6-BF72-ECE1-EF0A352B3F6F}"/>
              </a:ext>
            </a:extLst>
          </p:cNvPr>
          <p:cNvPicPr>
            <a:picLocks noChangeAspect="1"/>
          </p:cNvPicPr>
          <p:nvPr/>
        </p:nvPicPr>
        <p:blipFill>
          <a:blip r:embed="rId6"/>
          <a:stretch>
            <a:fillRect/>
          </a:stretch>
        </p:blipFill>
        <p:spPr>
          <a:xfrm>
            <a:off x="4171178" y="3716035"/>
            <a:ext cx="3032249" cy="1493382"/>
          </a:xfrm>
          <a:prstGeom prst="rect">
            <a:avLst/>
          </a:prstGeom>
        </p:spPr>
      </p:pic>
      <p:sp>
        <p:nvSpPr>
          <p:cNvPr id="4" name="Date Placeholder 3">
            <a:extLst>
              <a:ext uri="{FF2B5EF4-FFF2-40B4-BE49-F238E27FC236}">
                <a16:creationId xmlns:a16="http://schemas.microsoft.com/office/drawing/2014/main" id="{DA826E6F-81E3-0E4D-E944-359D11EB52B2}"/>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a:spcAft>
                <a:spcPts val="600"/>
              </a:spcAft>
            </a:pPr>
            <a:fld id="{0D7A5E2B-DCC3-431E-A6F9-958CE2BFA854}" type="datetime1">
              <a:rPr lang="en-US" smtClean="0"/>
              <a:pPr>
                <a:spcAft>
                  <a:spcPts val="600"/>
                </a:spcAft>
              </a:pPr>
              <a:t>11/2/2023</a:t>
            </a:fld>
            <a:endParaRPr lang="en-US"/>
          </a:p>
        </p:txBody>
      </p:sp>
      <p:sp>
        <p:nvSpPr>
          <p:cNvPr id="5" name="Slide Number Placeholder 4">
            <a:extLst>
              <a:ext uri="{FF2B5EF4-FFF2-40B4-BE49-F238E27FC236}">
                <a16:creationId xmlns:a16="http://schemas.microsoft.com/office/drawing/2014/main" id="{07E48581-2260-CADD-1B20-D849D9502231}"/>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a:spcAft>
                <a:spcPts val="600"/>
              </a:spcAft>
            </a:pPr>
            <a:fld id="{D57F1E4F-1CFF-5643-939E-217C01CDF565}" type="slidenum">
              <a:rPr lang="en-US" smtClean="0"/>
              <a:pPr>
                <a:spcAft>
                  <a:spcPts val="600"/>
                </a:spcAft>
              </a:pPr>
              <a:t>61</a:t>
            </a:fld>
            <a:endParaRPr lang="en-US"/>
          </a:p>
        </p:txBody>
      </p:sp>
    </p:spTree>
    <p:extLst>
      <p:ext uri="{BB962C8B-B14F-4D97-AF65-F5344CB8AC3E}">
        <p14:creationId xmlns:p14="http://schemas.microsoft.com/office/powerpoint/2010/main" val="4391997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4240DE2-765C-4EED-949B-E5E3D6B6A8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7" name="Freeform 6">
              <a:extLst>
                <a:ext uri="{FF2B5EF4-FFF2-40B4-BE49-F238E27FC236}">
                  <a16:creationId xmlns:a16="http://schemas.microsoft.com/office/drawing/2014/main" id="{AC978CE4-F1AA-42EC-BA3D-5542AFE0D8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a16="http://schemas.microsoft.com/office/drawing/2014/main" id="{260BF53F-5738-47D5-9A23-FD9BFBA09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a16="http://schemas.microsoft.com/office/drawing/2014/main" id="{23664FF2-5FE8-4470-B930-0441ADB64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0" name="Freeform 10">
              <a:extLst>
                <a:ext uri="{FF2B5EF4-FFF2-40B4-BE49-F238E27FC236}">
                  <a16:creationId xmlns:a16="http://schemas.microsoft.com/office/drawing/2014/main" id="{69900171-AF58-4928-8438-77B77CB69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1" name="Freeform 11">
              <a:extLst>
                <a:ext uri="{FF2B5EF4-FFF2-40B4-BE49-F238E27FC236}">
                  <a16:creationId xmlns:a16="http://schemas.microsoft.com/office/drawing/2014/main" id="{50BA263F-2493-4307-B833-A4B930E4A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22" name="Freeform 12">
              <a:extLst>
                <a:ext uri="{FF2B5EF4-FFF2-40B4-BE49-F238E27FC236}">
                  <a16:creationId xmlns:a16="http://schemas.microsoft.com/office/drawing/2014/main" id="{ECDCDF00-BBE2-420D-A267-1D55E7A77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p:nvSpPr>
          <p:cNvPr id="2" name="Title 1">
            <a:extLst>
              <a:ext uri="{FF2B5EF4-FFF2-40B4-BE49-F238E27FC236}">
                <a16:creationId xmlns:a16="http://schemas.microsoft.com/office/drawing/2014/main" id="{6881EF27-1A23-8888-FFF9-44643E136B2F}"/>
              </a:ext>
            </a:extLst>
          </p:cNvPr>
          <p:cNvSpPr>
            <a:spLocks noGrp="1"/>
          </p:cNvSpPr>
          <p:nvPr>
            <p:ph type="title"/>
          </p:nvPr>
        </p:nvSpPr>
        <p:spPr>
          <a:xfrm>
            <a:off x="2253783" y="1380068"/>
            <a:ext cx="5225385" cy="2616199"/>
          </a:xfrm>
        </p:spPr>
        <p:txBody>
          <a:bodyPr vert="horz" lIns="91440" tIns="45720" rIns="91440" bIns="45720" rtlCol="0" anchor="b">
            <a:noAutofit/>
          </a:bodyPr>
          <a:lstStyle/>
          <a:p>
            <a:pPr algn="l"/>
            <a:r>
              <a:rPr lang="en-US" sz="4400" dirty="0"/>
              <a:t>Age-appropriate activities for each age from 2 months to 5 years</a:t>
            </a:r>
          </a:p>
        </p:txBody>
      </p:sp>
      <p:pic>
        <p:nvPicPr>
          <p:cNvPr id="7" name="Picture 6">
            <a:extLst>
              <a:ext uri="{FF2B5EF4-FFF2-40B4-BE49-F238E27FC236}">
                <a16:creationId xmlns:a16="http://schemas.microsoft.com/office/drawing/2014/main" id="{5CB96533-F034-A52B-455F-604B729DA3BC}"/>
              </a:ext>
            </a:extLst>
          </p:cNvPr>
          <p:cNvPicPr>
            <a:picLocks noChangeAspect="1"/>
          </p:cNvPicPr>
          <p:nvPr/>
        </p:nvPicPr>
        <p:blipFill rotWithShape="1">
          <a:blip r:embed="rId3"/>
          <a:srcRect l="6722" r="-3" b="-3"/>
          <a:stretch/>
        </p:blipFill>
        <p:spPr>
          <a:xfrm>
            <a:off x="8132064" y="10"/>
            <a:ext cx="4059936" cy="2176262"/>
          </a:xfrm>
          <a:prstGeom prst="rect">
            <a:avLst/>
          </a:prstGeom>
        </p:spPr>
      </p:pic>
      <p:pic>
        <p:nvPicPr>
          <p:cNvPr id="11" name="Picture 10">
            <a:extLst>
              <a:ext uri="{FF2B5EF4-FFF2-40B4-BE49-F238E27FC236}">
                <a16:creationId xmlns:a16="http://schemas.microsoft.com/office/drawing/2014/main" id="{B60ABD5E-629B-D837-2DF9-0D1B6BDCDE00}"/>
              </a:ext>
            </a:extLst>
          </p:cNvPr>
          <p:cNvPicPr>
            <a:picLocks noChangeAspect="1"/>
          </p:cNvPicPr>
          <p:nvPr/>
        </p:nvPicPr>
        <p:blipFill rotWithShape="1">
          <a:blip r:embed="rId4"/>
          <a:srcRect l="7656" r="-2" b="-2"/>
          <a:stretch/>
        </p:blipFill>
        <p:spPr>
          <a:xfrm>
            <a:off x="8132064" y="2340864"/>
            <a:ext cx="4059936" cy="2176272"/>
          </a:xfrm>
          <a:prstGeom prst="rect">
            <a:avLst/>
          </a:prstGeom>
        </p:spPr>
      </p:pic>
      <p:pic>
        <p:nvPicPr>
          <p:cNvPr id="9" name="Picture 8">
            <a:extLst>
              <a:ext uri="{FF2B5EF4-FFF2-40B4-BE49-F238E27FC236}">
                <a16:creationId xmlns:a16="http://schemas.microsoft.com/office/drawing/2014/main" id="{B1233226-1829-F291-1BDA-80531837074F}"/>
              </a:ext>
            </a:extLst>
          </p:cNvPr>
          <p:cNvPicPr>
            <a:picLocks noChangeAspect="1"/>
          </p:cNvPicPr>
          <p:nvPr/>
        </p:nvPicPr>
        <p:blipFill rotWithShape="1">
          <a:blip r:embed="rId5"/>
          <a:srcRect l="7189"/>
          <a:stretch/>
        </p:blipFill>
        <p:spPr>
          <a:xfrm>
            <a:off x="8132064" y="4681728"/>
            <a:ext cx="4059936" cy="2176272"/>
          </a:xfrm>
          <a:prstGeom prst="rect">
            <a:avLst/>
          </a:prstGeom>
        </p:spPr>
      </p:pic>
    </p:spTree>
    <p:extLst>
      <p:ext uri="{BB962C8B-B14F-4D97-AF65-F5344CB8AC3E}">
        <p14:creationId xmlns:p14="http://schemas.microsoft.com/office/powerpoint/2010/main" val="25781331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2057400" y="463524"/>
            <a:ext cx="6358469" cy="2110382"/>
          </a:xfrm>
        </p:spPr>
        <p:txBody>
          <a:bodyPr/>
          <a:lstStyle/>
          <a:p>
            <a:r>
              <a:rPr lang="en-US" dirty="0"/>
              <a:t>IT20156374| Fernando A.P</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2773625" y="5508676"/>
            <a:ext cx="8930748" cy="860400"/>
          </a:xfrm>
        </p:spPr>
        <p:txBody>
          <a:bodyPr/>
          <a:lstStyle/>
          <a:p>
            <a:r>
              <a:rPr lang="en-US" dirty="0"/>
              <a:t>Software Engineering</a:t>
            </a:r>
          </a:p>
        </p:txBody>
      </p:sp>
      <p:pic>
        <p:nvPicPr>
          <p:cNvPr id="11" name="Picture 10" descr="A person sitting under a tree&#10;&#10;Description automatically generated with low confidence">
            <a:extLst>
              <a:ext uri="{FF2B5EF4-FFF2-40B4-BE49-F238E27FC236}">
                <a16:creationId xmlns:a16="http://schemas.microsoft.com/office/drawing/2014/main" id="{895B2430-E596-4DEF-5655-971FA81E5C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1199" y="89124"/>
            <a:ext cx="2554357" cy="2554357"/>
          </a:xfrm>
          <a:prstGeom prst="rect">
            <a:avLst/>
          </a:prstGeom>
        </p:spPr>
      </p:pic>
      <p:sp>
        <p:nvSpPr>
          <p:cNvPr id="3" name="TextBox 2">
            <a:extLst>
              <a:ext uri="{FF2B5EF4-FFF2-40B4-BE49-F238E27FC236}">
                <a16:creationId xmlns:a16="http://schemas.microsoft.com/office/drawing/2014/main" id="{8D6F40E1-F533-5CCD-3798-5187E628F668}"/>
              </a:ext>
            </a:extLst>
          </p:cNvPr>
          <p:cNvSpPr txBox="1"/>
          <p:nvPr/>
        </p:nvSpPr>
        <p:spPr>
          <a:xfrm>
            <a:off x="2773625" y="2895600"/>
            <a:ext cx="6553199"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Infant Sickness Identification through Video Processing</a:t>
            </a:r>
          </a:p>
        </p:txBody>
      </p:sp>
    </p:spTree>
    <p:extLst>
      <p:ext uri="{BB962C8B-B14F-4D97-AF65-F5344CB8AC3E}">
        <p14:creationId xmlns:p14="http://schemas.microsoft.com/office/powerpoint/2010/main" val="2563680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F43F9E-2C8E-A38A-2845-CF651B6D4696}"/>
              </a:ext>
            </a:extLst>
          </p:cNvPr>
          <p:cNvSpPr/>
          <p:nvPr/>
        </p:nvSpPr>
        <p:spPr>
          <a:xfrm>
            <a:off x="3048000" y="643709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mbria"/>
                <a:ea typeface="+mn-ea"/>
                <a:cs typeface="+mn-cs"/>
              </a:defRPr>
            </a:lvl1pPr>
            <a:lvl2pPr marL="457200" algn="l" defTabSz="914400" rtl="0" eaLnBrk="1" latinLnBrk="0" hangingPunct="1">
              <a:defRPr sz="1800" kern="1200">
                <a:solidFill>
                  <a:srgbClr val="FFFFFF"/>
                </a:solidFill>
                <a:latin typeface="Cambria"/>
                <a:ea typeface="+mn-ea"/>
                <a:cs typeface="+mn-cs"/>
              </a:defRPr>
            </a:lvl2pPr>
            <a:lvl3pPr marL="914400" algn="l" defTabSz="914400" rtl="0" eaLnBrk="1" latinLnBrk="0" hangingPunct="1">
              <a:defRPr sz="1800" kern="1200">
                <a:solidFill>
                  <a:srgbClr val="FFFFFF"/>
                </a:solidFill>
                <a:latin typeface="Cambria"/>
                <a:ea typeface="+mn-ea"/>
                <a:cs typeface="+mn-cs"/>
              </a:defRPr>
            </a:lvl3pPr>
            <a:lvl4pPr marL="1371600" algn="l" defTabSz="914400" rtl="0" eaLnBrk="1" latinLnBrk="0" hangingPunct="1">
              <a:defRPr sz="1800" kern="1200">
                <a:solidFill>
                  <a:srgbClr val="FFFFFF"/>
                </a:solidFill>
                <a:latin typeface="Cambria"/>
                <a:ea typeface="+mn-ea"/>
                <a:cs typeface="+mn-cs"/>
              </a:defRPr>
            </a:lvl4pPr>
            <a:lvl5pPr marL="1828800" algn="l" defTabSz="914400" rtl="0" eaLnBrk="1" latinLnBrk="0" hangingPunct="1">
              <a:defRPr sz="1800" kern="1200">
                <a:solidFill>
                  <a:srgbClr val="FFFFFF"/>
                </a:solidFill>
                <a:latin typeface="Cambria"/>
                <a:ea typeface="+mn-ea"/>
                <a:cs typeface="+mn-cs"/>
              </a:defRPr>
            </a:lvl5pPr>
            <a:lvl6pPr marL="2286000" algn="l" defTabSz="914400" rtl="0" eaLnBrk="1" latinLnBrk="0" hangingPunct="1">
              <a:defRPr sz="1800" kern="1200">
                <a:solidFill>
                  <a:srgbClr val="FFFFFF"/>
                </a:solidFill>
                <a:latin typeface="Cambria"/>
                <a:ea typeface="+mn-ea"/>
                <a:cs typeface="+mn-cs"/>
              </a:defRPr>
            </a:lvl6pPr>
            <a:lvl7pPr marL="2743200" algn="l" defTabSz="914400" rtl="0" eaLnBrk="1" latinLnBrk="0" hangingPunct="1">
              <a:defRPr sz="1800" kern="1200">
                <a:solidFill>
                  <a:srgbClr val="FFFFFF"/>
                </a:solidFill>
                <a:latin typeface="Cambria"/>
                <a:ea typeface="+mn-ea"/>
                <a:cs typeface="+mn-cs"/>
              </a:defRPr>
            </a:lvl7pPr>
            <a:lvl8pPr marL="3200400" algn="l" defTabSz="914400" rtl="0" eaLnBrk="1" latinLnBrk="0" hangingPunct="1">
              <a:defRPr sz="1800" kern="1200">
                <a:solidFill>
                  <a:srgbClr val="FFFFFF"/>
                </a:solidFill>
                <a:latin typeface="Cambria"/>
                <a:ea typeface="+mn-ea"/>
                <a:cs typeface="+mn-cs"/>
              </a:defRPr>
            </a:lvl8pPr>
            <a:lvl9pPr marL="3657600" algn="l" defTabSz="914400" rtl="0" eaLnBrk="1" latinLnBrk="0" hangingPunct="1">
              <a:defRPr sz="1800" kern="1200">
                <a:solidFill>
                  <a:srgbClr val="FFFFFF"/>
                </a:solidFill>
                <a:latin typeface="Cambria"/>
                <a:ea typeface="+mn-ea"/>
                <a:cs typeface="+mn-cs"/>
              </a:defRPr>
            </a:lvl9pPr>
          </a:lstStyle>
          <a:p>
            <a:r>
              <a:rPr lang="en-US" sz="1800">
                <a:solidFill>
                  <a:schemeClr val="tx1"/>
                </a:solidFill>
              </a:rPr>
              <a:t>IT20156374|   Fernando A.P. |</a:t>
            </a:r>
            <a:r>
              <a:rPr lang="en-US" sz="1800" b="0">
                <a:solidFill>
                  <a:schemeClr val="tx1"/>
                </a:solidFill>
              </a:rPr>
              <a:t>TMP-23-103</a:t>
            </a:r>
          </a:p>
        </p:txBody>
      </p:sp>
      <p:sp>
        <p:nvSpPr>
          <p:cNvPr id="8" name="Content Placeholder 5">
            <a:extLst>
              <a:ext uri="{FF2B5EF4-FFF2-40B4-BE49-F238E27FC236}">
                <a16:creationId xmlns:a16="http://schemas.microsoft.com/office/drawing/2014/main" id="{45B51728-8FA8-037D-86F2-A370173A6C36}"/>
              </a:ext>
            </a:extLst>
          </p:cNvPr>
          <p:cNvSpPr>
            <a:spLocks noGrp="1"/>
          </p:cNvSpPr>
          <p:nvPr>
            <p:ph idx="1"/>
          </p:nvPr>
        </p:nvSpPr>
        <p:spPr>
          <a:xfrm>
            <a:off x="1447800" y="1600200"/>
            <a:ext cx="10515600" cy="4724400"/>
          </a:xfrm>
        </p:spPr>
        <p:txBody>
          <a:bodyPr>
            <a:noAutofit/>
          </a:bodyPr>
          <a:lstStyle/>
          <a:p>
            <a:pPr marL="0" indent="0">
              <a:buNone/>
            </a:pPr>
            <a:r>
              <a:rPr lang="en-US" sz="2000" b="1" dirty="0">
                <a:latin typeface="Times New Roman" panose="02020603050405020304" pitchFamily="18" charset="0"/>
                <a:cs typeface="Times New Roman" panose="02020603050405020304" pitchFamily="18" charset="0"/>
              </a:rPr>
              <a:t>Introduction and Background </a:t>
            </a:r>
          </a:p>
          <a:p>
            <a:r>
              <a:rPr lang="en-US" sz="2000" dirty="0">
                <a:effectLst/>
                <a:latin typeface="Times New Roman" panose="02020603050405020304" pitchFamily="18" charset="0"/>
                <a:ea typeface="Times New Roman" panose="02020603050405020304" pitchFamily="18" charset="0"/>
              </a:rPr>
              <a:t>Infant developmental abnormalities need to be detected early in order to be treated quickly and achieve better results. </a:t>
            </a:r>
          </a:p>
          <a:p>
            <a:r>
              <a:rPr lang="en-US" sz="2000" dirty="0">
                <a:effectLst/>
                <a:latin typeface="Times New Roman" panose="02020603050405020304" pitchFamily="18" charset="0"/>
                <a:ea typeface="Times New Roman" panose="02020603050405020304" pitchFamily="18" charset="0"/>
              </a:rPr>
              <a:t>In low-resource situations, such as Sri Lanka, access to early intervention services may be restricted.</a:t>
            </a:r>
            <a:endParaRPr lang="en-US" sz="20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focus of this research is to develop a system that utilizes video processing techniques to identify abnormal behaviors in infants.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system enables parents to record videos of their infants and provides guidance on capturing specific behaviors for analysis.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By employing image processing and video processing techniques, the system analyzes the recorded videos to identify behaviors of infants.</a:t>
            </a:r>
          </a:p>
          <a:p>
            <a:pP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6" name="Title 4">
            <a:extLst>
              <a:ext uri="{FF2B5EF4-FFF2-40B4-BE49-F238E27FC236}">
                <a16:creationId xmlns:a16="http://schemas.microsoft.com/office/drawing/2014/main" id="{F677EF66-AC64-86A7-1D10-4EE1BE266676}"/>
              </a:ext>
            </a:extLst>
          </p:cNvPr>
          <p:cNvSpPr txBox="1">
            <a:spLocks/>
          </p:cNvSpPr>
          <p:nvPr/>
        </p:nvSpPr>
        <p:spPr>
          <a:xfrm>
            <a:off x="-76200" y="55783"/>
            <a:ext cx="11684000" cy="792162"/>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Background and Literature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5783"/>
            <a:ext cx="11684000" cy="792162"/>
          </a:xfrm>
        </p:spPr>
        <p:txBody>
          <a:bodyPr>
            <a:normAutofit/>
          </a:bodyPr>
          <a:lstStyle/>
          <a:p>
            <a:pPr algn="ctr"/>
            <a:r>
              <a:rPr lang="en-US" b="1" dirty="0">
                <a:solidFill>
                  <a:schemeClr val="accent1">
                    <a:lumMod val="75000"/>
                  </a:schemeClr>
                </a:solidFill>
                <a:latin typeface="Times New Roman" panose="02020603050405020304" pitchFamily="18" charset="0"/>
                <a:cs typeface="Times New Roman" panose="02020603050405020304" pitchFamily="18" charset="0"/>
              </a:rPr>
              <a:t>Background and Literature </a:t>
            </a:r>
            <a:r>
              <a:rPr lang="en-US" sz="1800" b="1" dirty="0">
                <a:solidFill>
                  <a:schemeClr val="accent1">
                    <a:lumMod val="75000"/>
                  </a:schemeClr>
                </a:solidFill>
                <a:latin typeface="Times New Roman" panose="02020603050405020304" pitchFamily="18" charset="0"/>
                <a:cs typeface="Times New Roman" panose="02020603050405020304" pitchFamily="18" charset="0"/>
              </a:rPr>
              <a:t>cont</a:t>
            </a:r>
            <a:r>
              <a:rPr lang="en-US" b="1" dirty="0">
                <a:solidFill>
                  <a:schemeClr val="accent1">
                    <a:lumMod val="75000"/>
                  </a:schemeClr>
                </a:solidFill>
                <a:latin typeface="Times New Roman" panose="02020603050405020304" pitchFamily="18" charset="0"/>
                <a:cs typeface="Times New Roman" panose="02020603050405020304" pitchFamily="18" charset="0"/>
              </a:rPr>
              <a:t>.</a:t>
            </a:r>
          </a:p>
        </p:txBody>
      </p:sp>
      <p:sp>
        <p:nvSpPr>
          <p:cNvPr id="3" name="Rectangle 2">
            <a:extLst>
              <a:ext uri="{FF2B5EF4-FFF2-40B4-BE49-F238E27FC236}">
                <a16:creationId xmlns:a16="http://schemas.microsoft.com/office/drawing/2014/main" id="{03F43F9E-2C8E-A38A-2845-CF651B6D4696}"/>
              </a:ext>
            </a:extLst>
          </p:cNvPr>
          <p:cNvSpPr/>
          <p:nvPr/>
        </p:nvSpPr>
        <p:spPr>
          <a:xfrm>
            <a:off x="3048000" y="643709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mbria"/>
                <a:ea typeface="+mn-ea"/>
                <a:cs typeface="+mn-cs"/>
              </a:defRPr>
            </a:lvl1pPr>
            <a:lvl2pPr marL="457200" algn="l" defTabSz="914400" rtl="0" eaLnBrk="1" latinLnBrk="0" hangingPunct="1">
              <a:defRPr sz="1800" kern="1200">
                <a:solidFill>
                  <a:srgbClr val="FFFFFF"/>
                </a:solidFill>
                <a:latin typeface="Cambria"/>
                <a:ea typeface="+mn-ea"/>
                <a:cs typeface="+mn-cs"/>
              </a:defRPr>
            </a:lvl2pPr>
            <a:lvl3pPr marL="914400" algn="l" defTabSz="914400" rtl="0" eaLnBrk="1" latinLnBrk="0" hangingPunct="1">
              <a:defRPr sz="1800" kern="1200">
                <a:solidFill>
                  <a:srgbClr val="FFFFFF"/>
                </a:solidFill>
                <a:latin typeface="Cambria"/>
                <a:ea typeface="+mn-ea"/>
                <a:cs typeface="+mn-cs"/>
              </a:defRPr>
            </a:lvl3pPr>
            <a:lvl4pPr marL="1371600" algn="l" defTabSz="914400" rtl="0" eaLnBrk="1" latinLnBrk="0" hangingPunct="1">
              <a:defRPr sz="1800" kern="1200">
                <a:solidFill>
                  <a:srgbClr val="FFFFFF"/>
                </a:solidFill>
                <a:latin typeface="Cambria"/>
                <a:ea typeface="+mn-ea"/>
                <a:cs typeface="+mn-cs"/>
              </a:defRPr>
            </a:lvl4pPr>
            <a:lvl5pPr marL="1828800" algn="l" defTabSz="914400" rtl="0" eaLnBrk="1" latinLnBrk="0" hangingPunct="1">
              <a:defRPr sz="1800" kern="1200">
                <a:solidFill>
                  <a:srgbClr val="FFFFFF"/>
                </a:solidFill>
                <a:latin typeface="Cambria"/>
                <a:ea typeface="+mn-ea"/>
                <a:cs typeface="+mn-cs"/>
              </a:defRPr>
            </a:lvl5pPr>
            <a:lvl6pPr marL="2286000" algn="l" defTabSz="914400" rtl="0" eaLnBrk="1" latinLnBrk="0" hangingPunct="1">
              <a:defRPr sz="1800" kern="1200">
                <a:solidFill>
                  <a:srgbClr val="FFFFFF"/>
                </a:solidFill>
                <a:latin typeface="Cambria"/>
                <a:ea typeface="+mn-ea"/>
                <a:cs typeface="+mn-cs"/>
              </a:defRPr>
            </a:lvl6pPr>
            <a:lvl7pPr marL="2743200" algn="l" defTabSz="914400" rtl="0" eaLnBrk="1" latinLnBrk="0" hangingPunct="1">
              <a:defRPr sz="1800" kern="1200">
                <a:solidFill>
                  <a:srgbClr val="FFFFFF"/>
                </a:solidFill>
                <a:latin typeface="Cambria"/>
                <a:ea typeface="+mn-ea"/>
                <a:cs typeface="+mn-cs"/>
              </a:defRPr>
            </a:lvl7pPr>
            <a:lvl8pPr marL="3200400" algn="l" defTabSz="914400" rtl="0" eaLnBrk="1" latinLnBrk="0" hangingPunct="1">
              <a:defRPr sz="1800" kern="1200">
                <a:solidFill>
                  <a:srgbClr val="FFFFFF"/>
                </a:solidFill>
                <a:latin typeface="Cambria"/>
                <a:ea typeface="+mn-ea"/>
                <a:cs typeface="+mn-cs"/>
              </a:defRPr>
            </a:lvl8pPr>
            <a:lvl9pPr marL="3657600" algn="l" defTabSz="914400" rtl="0" eaLnBrk="1" latinLnBrk="0" hangingPunct="1">
              <a:defRPr sz="1800" kern="1200">
                <a:solidFill>
                  <a:srgbClr val="FFFFFF"/>
                </a:solidFill>
                <a:latin typeface="Cambria"/>
                <a:ea typeface="+mn-ea"/>
                <a:cs typeface="+mn-cs"/>
              </a:defRPr>
            </a:lvl9pPr>
          </a:lstStyle>
          <a:p>
            <a:r>
              <a:rPr lang="en-US" sz="1800">
                <a:solidFill>
                  <a:schemeClr val="tx1"/>
                </a:solidFill>
              </a:rPr>
              <a:t>IT20156374|   Fernando A.P. |</a:t>
            </a:r>
            <a:r>
              <a:rPr lang="en-US" sz="1800" b="0">
                <a:solidFill>
                  <a:schemeClr val="tx1"/>
                </a:solidFill>
              </a:rPr>
              <a:t>TMP-23-103</a:t>
            </a:r>
          </a:p>
        </p:txBody>
      </p:sp>
      <p:sp>
        <p:nvSpPr>
          <p:cNvPr id="8" name="Content Placeholder 5">
            <a:extLst>
              <a:ext uri="{FF2B5EF4-FFF2-40B4-BE49-F238E27FC236}">
                <a16:creationId xmlns:a16="http://schemas.microsoft.com/office/drawing/2014/main" id="{45B51728-8FA8-037D-86F2-A370173A6C36}"/>
              </a:ext>
            </a:extLst>
          </p:cNvPr>
          <p:cNvSpPr>
            <a:spLocks noGrp="1"/>
          </p:cNvSpPr>
          <p:nvPr>
            <p:ph idx="1"/>
          </p:nvPr>
        </p:nvSpPr>
        <p:spPr>
          <a:xfrm>
            <a:off x="1447800" y="877253"/>
            <a:ext cx="10515600" cy="4724400"/>
          </a:xfrm>
        </p:spPr>
        <p:txBody>
          <a:bodyPr>
            <a:noAutofit/>
          </a:bodyPr>
          <a:lstStyle/>
          <a:p>
            <a:r>
              <a:rPr lang="en-US" sz="1800" dirty="0">
                <a:latin typeface="Times New Roman" panose="02020603050405020304" pitchFamily="18" charset="0"/>
                <a:cs typeface="Times New Roman" panose="02020603050405020304" pitchFamily="18" charset="0"/>
              </a:rPr>
              <a:t>Early research indicates that newborns with ASD might demonstrate significant behavioral changes throughout the early stages of development, particularly if they spend time in the </a:t>
            </a:r>
            <a:r>
              <a:rPr lang="en-US" sz="1800" dirty="0" err="1">
                <a:latin typeface="Times New Roman" panose="02020603050405020304" pitchFamily="18" charset="0"/>
                <a:cs typeface="Times New Roman" panose="02020603050405020304" pitchFamily="18" charset="0"/>
              </a:rPr>
              <a:t>NICU.but</a:t>
            </a:r>
            <a:r>
              <a:rPr lang="en-US" sz="1800" dirty="0">
                <a:latin typeface="Times New Roman" panose="02020603050405020304" pitchFamily="18" charset="0"/>
                <a:cs typeface="Times New Roman" panose="02020603050405020304" pitchFamily="18" charset="0"/>
              </a:rPr>
              <a:t> they are more concerned about the 10 months. [1]</a:t>
            </a:r>
          </a:p>
          <a:p>
            <a:r>
              <a:rPr lang="en-US" sz="1800" dirty="0">
                <a:latin typeface="Times New Roman" panose="02020603050405020304" pitchFamily="18" charset="0"/>
                <a:cs typeface="Times New Roman" panose="02020603050405020304" pitchFamily="18" charset="0"/>
              </a:rPr>
              <a:t>This study focused on babies who were born very early and had very low birth weights. It was shown that these premature infants had large gray matter and cerebrospinal fluid volume decreases in their brains, which were connected to developmental problems in the first year of life.[2]</a:t>
            </a:r>
          </a:p>
          <a:p>
            <a:r>
              <a:rPr lang="en-US" sz="1800" dirty="0">
                <a:latin typeface="Times New Roman" panose="02020603050405020304" pitchFamily="18" charset="0"/>
                <a:cs typeface="Times New Roman" panose="02020603050405020304" pitchFamily="18" charset="0"/>
              </a:rPr>
              <a:t>This study concentrated on full-term infants at 2 years of corrected age and very preterm infants (born before 30 weeks of gestation or with a birth weight under 1,250 grams). It sought to contrast their social and emotional challenges and prowess.  This study emphasizes the possibility of behavior issues and early difficulties with social and emotional development in very preterm newborns.[3]</a:t>
            </a:r>
          </a:p>
          <a:p>
            <a:r>
              <a:rPr lang="en-US" sz="1800" dirty="0">
                <a:latin typeface="Times New Roman" panose="02020603050405020304" pitchFamily="18" charset="0"/>
                <a:cs typeface="Times New Roman" panose="02020603050405020304" pitchFamily="18" charset="0"/>
              </a:rPr>
              <a:t>This study analyzes a novel technique termed the assessment of general movements (GMs) as a means to predict developmental abnormalities in infants, such as cerebral palsy (CP), and addresses the significance of early diagnosis of these diseases. The study shows that CP can be strongly predicted by the quality of GMs in newborns at two to four months post-term. [4]</a:t>
            </a:r>
          </a:p>
        </p:txBody>
      </p:sp>
    </p:spTree>
    <p:extLst>
      <p:ext uri="{BB962C8B-B14F-4D97-AF65-F5344CB8AC3E}">
        <p14:creationId xmlns:p14="http://schemas.microsoft.com/office/powerpoint/2010/main" val="42572538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C4E6-234A-BECF-07C9-2BA6C20A1296}"/>
              </a:ext>
            </a:extLst>
          </p:cNvPr>
          <p:cNvSpPr>
            <a:spLocks noGrp="1"/>
          </p:cNvSpPr>
          <p:nvPr>
            <p:ph type="title"/>
          </p:nvPr>
        </p:nvSpPr>
        <p:spPr>
          <a:xfrm>
            <a:off x="1905000" y="241228"/>
            <a:ext cx="8930747" cy="749372"/>
          </a:xfrm>
        </p:spPr>
        <p:txBody>
          <a:bodyPr/>
          <a:lstStyle/>
          <a:p>
            <a:pPr marL="0" indent="0" algn="ctr">
              <a:buNone/>
            </a:pPr>
            <a:r>
              <a:rPr lang="en-US" sz="4000" dirty="0">
                <a:solidFill>
                  <a:srgbClr val="0070C0"/>
                </a:solidFill>
                <a:latin typeface="Times New Roman" panose="02020603050405020304" pitchFamily="18" charset="0"/>
                <a:cs typeface="Times New Roman" panose="02020603050405020304" pitchFamily="18" charset="0"/>
              </a:rPr>
              <a:t>Objectives</a:t>
            </a:r>
          </a:p>
        </p:txBody>
      </p:sp>
      <p:sp>
        <p:nvSpPr>
          <p:cNvPr id="3" name="Text Placeholder 2">
            <a:extLst>
              <a:ext uri="{FF2B5EF4-FFF2-40B4-BE49-F238E27FC236}">
                <a16:creationId xmlns:a16="http://schemas.microsoft.com/office/drawing/2014/main" id="{C4D8FDF9-9576-2B83-2511-A48158E8D655}"/>
              </a:ext>
            </a:extLst>
          </p:cNvPr>
          <p:cNvSpPr>
            <a:spLocks noGrp="1"/>
          </p:cNvSpPr>
          <p:nvPr>
            <p:ph type="body" idx="1"/>
          </p:nvPr>
        </p:nvSpPr>
        <p:spPr>
          <a:xfrm>
            <a:off x="1684072" y="1066800"/>
            <a:ext cx="9372602" cy="4724400"/>
          </a:xfrm>
        </p:spPr>
        <p:txBody>
          <a:bodyPr>
            <a:normAutofit/>
          </a:bodyPr>
          <a:lstStyle/>
          <a:p>
            <a:pPr algn="l"/>
            <a:r>
              <a:rPr lang="en-US" b="1" dirty="0">
                <a:solidFill>
                  <a:srgbClr val="0070C0"/>
                </a:solidFill>
                <a:latin typeface="Times New Roman" panose="02020603050405020304" pitchFamily="18" charset="0"/>
                <a:cs typeface="Times New Roman" panose="02020603050405020304" pitchFamily="18" charset="0"/>
              </a:rPr>
              <a:t>Main Objective - :</a:t>
            </a:r>
          </a:p>
          <a:p>
            <a:pPr algn="l"/>
            <a:r>
              <a:rPr lang="en-US" b="1" dirty="0">
                <a:latin typeface="Times New Roman" panose="02020603050405020304" pitchFamily="18" charset="0"/>
                <a:cs typeface="Times New Roman" panose="02020603050405020304" pitchFamily="18" charset="0"/>
              </a:rPr>
              <a:t>To</a:t>
            </a:r>
            <a:r>
              <a:rPr lang="en-US" b="1" i="0" dirty="0">
                <a:effectLst/>
                <a:latin typeface="Times New Roman" panose="02020603050405020304" pitchFamily="18" charset="0"/>
                <a:cs typeface="Times New Roman" panose="02020603050405020304" pitchFamily="18" charset="0"/>
              </a:rPr>
              <a:t> detection and development of a system to support parents by recognizing and informing them of problematic behaviors in babies using video processing techniques.</a:t>
            </a:r>
          </a:p>
          <a:p>
            <a:pPr algn="l"/>
            <a:r>
              <a:rPr lang="en-US" b="1" dirty="0">
                <a:solidFill>
                  <a:srgbClr val="0070C0"/>
                </a:solidFill>
                <a:latin typeface="Times New Roman" panose="02020603050405020304" pitchFamily="18" charset="0"/>
                <a:cs typeface="Times New Roman" panose="02020603050405020304" pitchFamily="18" charset="0"/>
              </a:rPr>
              <a:t>Sub Objective - :</a:t>
            </a:r>
          </a:p>
          <a:p>
            <a:pPr algn="l"/>
            <a:r>
              <a:rPr lang="en-US" sz="2000" dirty="0">
                <a:latin typeface="Times New Roman" panose="02020603050405020304" pitchFamily="18" charset="0"/>
                <a:cs typeface="Times New Roman" panose="02020603050405020304" pitchFamily="18" charset="0"/>
              </a:rPr>
              <a:t>To enhanced monitoring: The system allows parents to actively monitor their infants for potential illnesses.</a:t>
            </a:r>
          </a:p>
          <a:p>
            <a:pPr algn="l"/>
            <a:r>
              <a:rPr lang="en-US" sz="2000" dirty="0">
                <a:latin typeface="Times New Roman" panose="02020603050405020304" pitchFamily="18" charset="0"/>
                <a:cs typeface="Times New Roman" panose="02020603050405020304" pitchFamily="18" charset="0"/>
              </a:rPr>
              <a:t>To early detection: By capturing and analyzing abnormal behaviors, this can help to early detection of sicknesses.</a:t>
            </a:r>
          </a:p>
          <a:p>
            <a:pPr algn="l"/>
            <a:r>
              <a:rPr lang="en-US" sz="2000" dirty="0">
                <a:latin typeface="Times New Roman" panose="02020603050405020304" pitchFamily="18" charset="0"/>
                <a:cs typeface="Times New Roman" panose="02020603050405020304" pitchFamily="18" charset="0"/>
              </a:rPr>
              <a:t>To peace of mind: This system empowers parents with a valuable tool to ensure the well-being of their infants.</a:t>
            </a:r>
          </a:p>
          <a:p>
            <a:pPr>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algn="l"/>
            <a:endParaRPr lang="en-US" b="1" dirty="0">
              <a:latin typeface="Times New Roman" panose="02020603050405020304" pitchFamily="18" charset="0"/>
              <a:cs typeface="Times New Roman" panose="02020603050405020304" pitchFamily="18" charset="0"/>
            </a:endParaRPr>
          </a:p>
          <a:p>
            <a:pPr algn="l"/>
            <a:endParaRPr lang="en-US" b="1" dirty="0">
              <a:latin typeface="Times New Roman" panose="02020603050405020304" pitchFamily="18" charset="0"/>
              <a:cs typeface="Times New Roman" panose="02020603050405020304" pitchFamily="18" charset="0"/>
            </a:endParaRPr>
          </a:p>
          <a:p>
            <a:pPr algn="l"/>
            <a:endParaRPr lang="en-US" dirty="0">
              <a:latin typeface="-apple-system"/>
            </a:endParaRPr>
          </a:p>
          <a:p>
            <a:endParaRPr lang="en-US" b="1" i="0" dirty="0">
              <a:effectLst/>
              <a:latin typeface="-apple-system"/>
            </a:endParaRPr>
          </a:p>
          <a:p>
            <a:endParaRPr lang="en-US" dirty="0"/>
          </a:p>
          <a:p>
            <a:endParaRPr lang="en-US" dirty="0"/>
          </a:p>
        </p:txBody>
      </p:sp>
    </p:spTree>
    <p:extLst>
      <p:ext uri="{BB962C8B-B14F-4D97-AF65-F5344CB8AC3E}">
        <p14:creationId xmlns:p14="http://schemas.microsoft.com/office/powerpoint/2010/main" val="35682987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D08C60-A18C-7859-F8CE-56B21AF5FC7C}"/>
              </a:ext>
            </a:extLst>
          </p:cNvPr>
          <p:cNvSpPr/>
          <p:nvPr/>
        </p:nvSpPr>
        <p:spPr>
          <a:xfrm>
            <a:off x="3657600" y="646006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mbria"/>
                <a:ea typeface="+mn-ea"/>
                <a:cs typeface="+mn-cs"/>
              </a:defRPr>
            </a:lvl1pPr>
            <a:lvl2pPr marL="457200" algn="l" defTabSz="914400" rtl="0" eaLnBrk="1" latinLnBrk="0" hangingPunct="1">
              <a:defRPr sz="1800" kern="1200">
                <a:solidFill>
                  <a:srgbClr val="FFFFFF"/>
                </a:solidFill>
                <a:latin typeface="Cambria"/>
                <a:ea typeface="+mn-ea"/>
                <a:cs typeface="+mn-cs"/>
              </a:defRPr>
            </a:lvl2pPr>
            <a:lvl3pPr marL="914400" algn="l" defTabSz="914400" rtl="0" eaLnBrk="1" latinLnBrk="0" hangingPunct="1">
              <a:defRPr sz="1800" kern="1200">
                <a:solidFill>
                  <a:srgbClr val="FFFFFF"/>
                </a:solidFill>
                <a:latin typeface="Cambria"/>
                <a:ea typeface="+mn-ea"/>
                <a:cs typeface="+mn-cs"/>
              </a:defRPr>
            </a:lvl3pPr>
            <a:lvl4pPr marL="1371600" algn="l" defTabSz="914400" rtl="0" eaLnBrk="1" latinLnBrk="0" hangingPunct="1">
              <a:defRPr sz="1800" kern="1200">
                <a:solidFill>
                  <a:srgbClr val="FFFFFF"/>
                </a:solidFill>
                <a:latin typeface="Cambria"/>
                <a:ea typeface="+mn-ea"/>
                <a:cs typeface="+mn-cs"/>
              </a:defRPr>
            </a:lvl4pPr>
            <a:lvl5pPr marL="1828800" algn="l" defTabSz="914400" rtl="0" eaLnBrk="1" latinLnBrk="0" hangingPunct="1">
              <a:defRPr sz="1800" kern="1200">
                <a:solidFill>
                  <a:srgbClr val="FFFFFF"/>
                </a:solidFill>
                <a:latin typeface="Cambria"/>
                <a:ea typeface="+mn-ea"/>
                <a:cs typeface="+mn-cs"/>
              </a:defRPr>
            </a:lvl5pPr>
            <a:lvl6pPr marL="2286000" algn="l" defTabSz="914400" rtl="0" eaLnBrk="1" latinLnBrk="0" hangingPunct="1">
              <a:defRPr sz="1800" kern="1200">
                <a:solidFill>
                  <a:srgbClr val="FFFFFF"/>
                </a:solidFill>
                <a:latin typeface="Cambria"/>
                <a:ea typeface="+mn-ea"/>
                <a:cs typeface="+mn-cs"/>
              </a:defRPr>
            </a:lvl6pPr>
            <a:lvl7pPr marL="2743200" algn="l" defTabSz="914400" rtl="0" eaLnBrk="1" latinLnBrk="0" hangingPunct="1">
              <a:defRPr sz="1800" kern="1200">
                <a:solidFill>
                  <a:srgbClr val="FFFFFF"/>
                </a:solidFill>
                <a:latin typeface="Cambria"/>
                <a:ea typeface="+mn-ea"/>
                <a:cs typeface="+mn-cs"/>
              </a:defRPr>
            </a:lvl7pPr>
            <a:lvl8pPr marL="3200400" algn="l" defTabSz="914400" rtl="0" eaLnBrk="1" latinLnBrk="0" hangingPunct="1">
              <a:defRPr sz="1800" kern="1200">
                <a:solidFill>
                  <a:srgbClr val="FFFFFF"/>
                </a:solidFill>
                <a:latin typeface="Cambria"/>
                <a:ea typeface="+mn-ea"/>
                <a:cs typeface="+mn-cs"/>
              </a:defRPr>
            </a:lvl8pPr>
            <a:lvl9pPr marL="3657600" algn="l" defTabSz="914400" rtl="0" eaLnBrk="1" latinLnBrk="0" hangingPunct="1">
              <a:defRPr sz="1800" kern="1200">
                <a:solidFill>
                  <a:srgbClr val="FFFFFF"/>
                </a:solidFill>
                <a:latin typeface="Cambria"/>
                <a:ea typeface="+mn-ea"/>
                <a:cs typeface="+mn-cs"/>
              </a:defRPr>
            </a:lvl9pPr>
          </a:lstStyle>
          <a:p>
            <a:r>
              <a:rPr lang="en-US" sz="1800">
                <a:solidFill>
                  <a:schemeClr val="tx1"/>
                </a:solidFill>
              </a:rPr>
              <a:t>IT20156374 |   Fernando A.P. |</a:t>
            </a:r>
            <a:r>
              <a:rPr lang="en-US" sz="1800" b="0">
                <a:solidFill>
                  <a:schemeClr val="tx1"/>
                </a:solidFill>
              </a:rPr>
              <a:t>TMP-23-103</a:t>
            </a:r>
          </a:p>
        </p:txBody>
      </p:sp>
      <p:sp>
        <p:nvSpPr>
          <p:cNvPr id="6" name="Title 1">
            <a:extLst>
              <a:ext uri="{FF2B5EF4-FFF2-40B4-BE49-F238E27FC236}">
                <a16:creationId xmlns:a16="http://schemas.microsoft.com/office/drawing/2014/main" id="{66FEACE9-C771-F11F-BC51-70D81E66999F}"/>
              </a:ext>
            </a:extLst>
          </p:cNvPr>
          <p:cNvSpPr>
            <a:spLocks noGrp="1"/>
          </p:cNvSpPr>
          <p:nvPr>
            <p:ph idx="1"/>
          </p:nvPr>
        </p:nvSpPr>
        <p:spPr>
          <a:xfrm>
            <a:off x="1561081" y="69150"/>
            <a:ext cx="8878887" cy="625475"/>
          </a:xfrm>
        </p:spPr>
        <p:txBody>
          <a:bodyPr>
            <a:normAutofit fontScale="92500" lnSpcReduction="10000"/>
          </a:bodyPr>
          <a:lstStyle/>
          <a:p>
            <a:pPr marL="0" indent="0" algn="ctr">
              <a:buNone/>
            </a:pPr>
            <a:r>
              <a:rPr lang="en-US" sz="4000" dirty="0">
                <a:solidFill>
                  <a:srgbClr val="0070C0"/>
                </a:solidFill>
                <a:latin typeface="Times New Roman" panose="02020603050405020304" pitchFamily="18" charset="0"/>
                <a:cs typeface="Times New Roman" panose="02020603050405020304" pitchFamily="18" charset="0"/>
              </a:rPr>
              <a:t>Research Problem</a:t>
            </a:r>
          </a:p>
        </p:txBody>
      </p:sp>
      <p:sp>
        <p:nvSpPr>
          <p:cNvPr id="7" name="TextBox 6">
            <a:extLst>
              <a:ext uri="{FF2B5EF4-FFF2-40B4-BE49-F238E27FC236}">
                <a16:creationId xmlns:a16="http://schemas.microsoft.com/office/drawing/2014/main" id="{6C6D5D5B-B91D-91F7-A68A-439D022D1EC5}"/>
              </a:ext>
            </a:extLst>
          </p:cNvPr>
          <p:cNvSpPr txBox="1"/>
          <p:nvPr/>
        </p:nvSpPr>
        <p:spPr>
          <a:xfrm>
            <a:off x="1371600" y="694625"/>
            <a:ext cx="6324600" cy="5355312"/>
          </a:xfrm>
          <a:prstGeom prst="rect">
            <a:avLst/>
          </a:prstGeom>
          <a:noFill/>
        </p:spPr>
        <p:txBody>
          <a:bodyPr wrap="square" rtlCol="0">
            <a:spAutoFit/>
          </a:bodyPr>
          <a:lstStyle/>
          <a:p>
            <a:r>
              <a:rPr lang="en-US" b="1" i="1" dirty="0">
                <a:latin typeface="Times New Roman" panose="02020603050405020304" pitchFamily="18" charset="0"/>
                <a:cs typeface="Times New Roman" panose="02020603050405020304" pitchFamily="18" charset="0"/>
              </a:rPr>
              <a:t>What are the abnormal behaviors can predict?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Autism Spectrum Disorder (ASD) in Infants </a:t>
            </a:r>
          </a:p>
          <a:p>
            <a:endParaRPr lang="en-US" b="1" dirty="0">
              <a:latin typeface="Times New Roman" panose="02020603050405020304" pitchFamily="18" charset="0"/>
              <a:cs typeface="Times New Roman" panose="02020603050405020304" pitchFamily="18"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latin typeface="Times New Roman" panose="02020603050405020304" pitchFamily="18" charset="0"/>
              <a:cs typeface="Times New Roman" panose="02020603050405020304" pitchFamily="18" charset="0"/>
            </a:endParaRPr>
          </a:p>
        </p:txBody>
      </p:sp>
      <p:pic>
        <p:nvPicPr>
          <p:cNvPr id="11" name="Picture 10" descr="A close-up of a baby&#10;&#10;Description automatically generated">
            <a:extLst>
              <a:ext uri="{FF2B5EF4-FFF2-40B4-BE49-F238E27FC236}">
                <a16:creationId xmlns:a16="http://schemas.microsoft.com/office/drawing/2014/main" id="{9887CA2D-286B-287A-280A-FFD2986A31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1086" y="269128"/>
            <a:ext cx="3885570" cy="2185633"/>
          </a:xfrm>
          <a:prstGeom prst="rect">
            <a:avLst/>
          </a:prstGeom>
        </p:spPr>
      </p:pic>
      <p:sp>
        <p:nvSpPr>
          <p:cNvPr id="12" name="Rectangle: Single Corner Snipped 11">
            <a:extLst>
              <a:ext uri="{FF2B5EF4-FFF2-40B4-BE49-F238E27FC236}">
                <a16:creationId xmlns:a16="http://schemas.microsoft.com/office/drawing/2014/main" id="{9239612B-A44D-324D-13DF-DB00295E6773}"/>
              </a:ext>
            </a:extLst>
          </p:cNvPr>
          <p:cNvSpPr/>
          <p:nvPr/>
        </p:nvSpPr>
        <p:spPr>
          <a:xfrm>
            <a:off x="1561081" y="1632325"/>
            <a:ext cx="3665955" cy="3593349"/>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b="1" dirty="0">
                <a:solidFill>
                  <a:schemeClr val="tx1">
                    <a:lumMod val="95000"/>
                    <a:lumOff val="5000"/>
                  </a:schemeClr>
                </a:solidFill>
              </a:rPr>
              <a:t>Social Interaction </a:t>
            </a:r>
          </a:p>
          <a:p>
            <a:r>
              <a:rPr lang="en-US" b="1" dirty="0">
                <a:solidFill>
                  <a:schemeClr val="tx1">
                    <a:lumMod val="95000"/>
                    <a:lumOff val="5000"/>
                  </a:schemeClr>
                </a:solidFill>
                <a:latin typeface="Times New Roman" panose="02020603050405020304" pitchFamily="18" charset="0"/>
                <a:cs typeface="Times New Roman" panose="02020603050405020304" pitchFamily="18" charset="0"/>
              </a:rPr>
              <a:t>Normally, Infants interact socially with their parents by making eye contact, smiling responsively, and responding to their names(Normal behavior). </a:t>
            </a:r>
          </a:p>
          <a:p>
            <a:r>
              <a:rPr lang="en-US" b="1" dirty="0">
                <a:solidFill>
                  <a:schemeClr val="tx1">
                    <a:lumMod val="95000"/>
                    <a:lumOff val="5000"/>
                  </a:schemeClr>
                </a:solidFill>
                <a:latin typeface="Times New Roman" panose="02020603050405020304" pitchFamily="18" charset="0"/>
                <a:cs typeface="Times New Roman" panose="02020603050405020304" pitchFamily="18" charset="0"/>
              </a:rPr>
              <a:t>But Abnormally, Infants with ASD may exhibit limited engagement with others, avoid eye contact, and show less interest in social relationships.</a:t>
            </a:r>
          </a:p>
          <a:p>
            <a:pPr algn="ctr"/>
            <a:endParaRPr lang="en-US" dirty="0">
              <a:solidFill>
                <a:schemeClr val="tx1">
                  <a:lumMod val="95000"/>
                  <a:lumOff val="5000"/>
                </a:schemeClr>
              </a:solidFill>
            </a:endParaRPr>
          </a:p>
        </p:txBody>
      </p:sp>
      <p:sp>
        <p:nvSpPr>
          <p:cNvPr id="13" name="Rectangle: Single Corner Snipped 12">
            <a:extLst>
              <a:ext uri="{FF2B5EF4-FFF2-40B4-BE49-F238E27FC236}">
                <a16:creationId xmlns:a16="http://schemas.microsoft.com/office/drawing/2014/main" id="{A6F88F67-0A3E-CBED-8075-3AB481E2CA54}"/>
              </a:ext>
            </a:extLst>
          </p:cNvPr>
          <p:cNvSpPr/>
          <p:nvPr/>
        </p:nvSpPr>
        <p:spPr>
          <a:xfrm>
            <a:off x="4876800" y="2454761"/>
            <a:ext cx="3524105" cy="3593349"/>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lumMod val="95000"/>
                    <a:lumOff val="5000"/>
                  </a:schemeClr>
                </a:solidFill>
              </a:rPr>
              <a:t>2. Communication:</a:t>
            </a:r>
            <a:endParaRPr lang="en-US" dirty="0">
              <a:solidFill>
                <a:schemeClr val="tx1">
                  <a:lumMod val="95000"/>
                  <a:lumOff val="5000"/>
                </a:schemeClr>
              </a:solidFill>
            </a:endParaRPr>
          </a:p>
          <a:p>
            <a:r>
              <a:rPr lang="en-US" b="1" dirty="0">
                <a:solidFill>
                  <a:schemeClr val="tx1">
                    <a:lumMod val="95000"/>
                    <a:lumOff val="5000"/>
                  </a:schemeClr>
                </a:solidFill>
              </a:rPr>
              <a:t>Normal Behavior</a:t>
            </a:r>
            <a:r>
              <a:rPr lang="en-US" dirty="0">
                <a:solidFill>
                  <a:schemeClr val="tx1">
                    <a:lumMod val="95000"/>
                    <a:lumOff val="5000"/>
                  </a:schemeClr>
                </a:solidFill>
              </a:rPr>
              <a:t>: Babies often start babbling, copying sounds, and trying to communicate their needs through gestures and vocalizations.</a:t>
            </a:r>
          </a:p>
          <a:p>
            <a:r>
              <a:rPr lang="en-US" b="1" dirty="0">
                <a:solidFill>
                  <a:schemeClr val="tx1">
                    <a:lumMod val="95000"/>
                    <a:lumOff val="5000"/>
                  </a:schemeClr>
                </a:solidFill>
              </a:rPr>
              <a:t>Abnormal Behavior</a:t>
            </a:r>
            <a:r>
              <a:rPr lang="en-US" dirty="0">
                <a:solidFill>
                  <a:schemeClr val="tx1">
                    <a:lumMod val="95000"/>
                    <a:lumOff val="5000"/>
                  </a:schemeClr>
                </a:solidFill>
              </a:rPr>
              <a:t>: might exhibit delays in speech development, limited babbling, and reduced attempts to communicate or share attention</a:t>
            </a:r>
          </a:p>
        </p:txBody>
      </p:sp>
      <p:sp>
        <p:nvSpPr>
          <p:cNvPr id="14" name="Rectangle: Single Corner Snipped 13">
            <a:extLst>
              <a:ext uri="{FF2B5EF4-FFF2-40B4-BE49-F238E27FC236}">
                <a16:creationId xmlns:a16="http://schemas.microsoft.com/office/drawing/2014/main" id="{8A85EEEE-61A6-0123-461A-526ED760C248}"/>
              </a:ext>
            </a:extLst>
          </p:cNvPr>
          <p:cNvSpPr/>
          <p:nvPr/>
        </p:nvSpPr>
        <p:spPr>
          <a:xfrm>
            <a:off x="8229600" y="3976263"/>
            <a:ext cx="3251200" cy="2208632"/>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rPr>
              <a:t>Likewise can be identify via recorded videos, the behaviors of communication, Social Responsiveness, Eye Contact.</a:t>
            </a:r>
          </a:p>
          <a:p>
            <a:pPr algn="ctr"/>
            <a:endParaRPr lang="en-US" b="1" dirty="0">
              <a:solidFill>
                <a:schemeClr val="tx1">
                  <a:lumMod val="95000"/>
                  <a:lumOff val="5000"/>
                </a:schemeClr>
              </a:solidFill>
            </a:endParaRPr>
          </a:p>
        </p:txBody>
      </p:sp>
    </p:spTree>
    <p:extLst>
      <p:ext uri="{BB962C8B-B14F-4D97-AF65-F5344CB8AC3E}">
        <p14:creationId xmlns:p14="http://schemas.microsoft.com/office/powerpoint/2010/main" val="1750236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F5DE05-91F4-0578-CF69-3C430EDD76D5}"/>
              </a:ext>
            </a:extLst>
          </p:cNvPr>
          <p:cNvSpPr/>
          <p:nvPr/>
        </p:nvSpPr>
        <p:spPr>
          <a:xfrm>
            <a:off x="38862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mbria"/>
                <a:ea typeface="+mn-ea"/>
                <a:cs typeface="+mn-cs"/>
              </a:defRPr>
            </a:lvl1pPr>
            <a:lvl2pPr marL="457200" algn="l" defTabSz="914400" rtl="0" eaLnBrk="1" latinLnBrk="0" hangingPunct="1">
              <a:defRPr sz="1800" kern="1200">
                <a:solidFill>
                  <a:srgbClr val="FFFFFF"/>
                </a:solidFill>
                <a:latin typeface="Cambria"/>
                <a:ea typeface="+mn-ea"/>
                <a:cs typeface="+mn-cs"/>
              </a:defRPr>
            </a:lvl2pPr>
            <a:lvl3pPr marL="914400" algn="l" defTabSz="914400" rtl="0" eaLnBrk="1" latinLnBrk="0" hangingPunct="1">
              <a:defRPr sz="1800" kern="1200">
                <a:solidFill>
                  <a:srgbClr val="FFFFFF"/>
                </a:solidFill>
                <a:latin typeface="Cambria"/>
                <a:ea typeface="+mn-ea"/>
                <a:cs typeface="+mn-cs"/>
              </a:defRPr>
            </a:lvl3pPr>
            <a:lvl4pPr marL="1371600" algn="l" defTabSz="914400" rtl="0" eaLnBrk="1" latinLnBrk="0" hangingPunct="1">
              <a:defRPr sz="1800" kern="1200">
                <a:solidFill>
                  <a:srgbClr val="FFFFFF"/>
                </a:solidFill>
                <a:latin typeface="Cambria"/>
                <a:ea typeface="+mn-ea"/>
                <a:cs typeface="+mn-cs"/>
              </a:defRPr>
            </a:lvl4pPr>
            <a:lvl5pPr marL="1828800" algn="l" defTabSz="914400" rtl="0" eaLnBrk="1" latinLnBrk="0" hangingPunct="1">
              <a:defRPr sz="1800" kern="1200">
                <a:solidFill>
                  <a:srgbClr val="FFFFFF"/>
                </a:solidFill>
                <a:latin typeface="Cambria"/>
                <a:ea typeface="+mn-ea"/>
                <a:cs typeface="+mn-cs"/>
              </a:defRPr>
            </a:lvl5pPr>
            <a:lvl6pPr marL="2286000" algn="l" defTabSz="914400" rtl="0" eaLnBrk="1" latinLnBrk="0" hangingPunct="1">
              <a:defRPr sz="1800" kern="1200">
                <a:solidFill>
                  <a:srgbClr val="FFFFFF"/>
                </a:solidFill>
                <a:latin typeface="Cambria"/>
                <a:ea typeface="+mn-ea"/>
                <a:cs typeface="+mn-cs"/>
              </a:defRPr>
            </a:lvl6pPr>
            <a:lvl7pPr marL="2743200" algn="l" defTabSz="914400" rtl="0" eaLnBrk="1" latinLnBrk="0" hangingPunct="1">
              <a:defRPr sz="1800" kern="1200">
                <a:solidFill>
                  <a:srgbClr val="FFFFFF"/>
                </a:solidFill>
                <a:latin typeface="Cambria"/>
                <a:ea typeface="+mn-ea"/>
                <a:cs typeface="+mn-cs"/>
              </a:defRPr>
            </a:lvl7pPr>
            <a:lvl8pPr marL="3200400" algn="l" defTabSz="914400" rtl="0" eaLnBrk="1" latinLnBrk="0" hangingPunct="1">
              <a:defRPr sz="1800" kern="1200">
                <a:solidFill>
                  <a:srgbClr val="FFFFFF"/>
                </a:solidFill>
                <a:latin typeface="Cambria"/>
                <a:ea typeface="+mn-ea"/>
                <a:cs typeface="+mn-cs"/>
              </a:defRPr>
            </a:lvl8pPr>
            <a:lvl9pPr marL="3657600" algn="l" defTabSz="914400" rtl="0" eaLnBrk="1" latinLnBrk="0" hangingPunct="1">
              <a:defRPr sz="1800" kern="1200">
                <a:solidFill>
                  <a:srgbClr val="FFFFFF"/>
                </a:solidFill>
                <a:latin typeface="Cambria"/>
                <a:ea typeface="+mn-ea"/>
                <a:cs typeface="+mn-cs"/>
              </a:defRPr>
            </a:lvl9pPr>
          </a:lstStyle>
          <a:p>
            <a:r>
              <a:rPr lang="en-US" sz="1800" dirty="0">
                <a:solidFill>
                  <a:schemeClr val="tx1"/>
                </a:solidFill>
              </a:rPr>
              <a:t>IT20156374 |Fernando A.P.|   </a:t>
            </a:r>
            <a:r>
              <a:rPr lang="en-US" sz="1800" b="0" dirty="0">
                <a:solidFill>
                  <a:schemeClr val="tx1"/>
                </a:solidFill>
              </a:rPr>
              <a:t>TMP-23-103</a:t>
            </a:r>
          </a:p>
        </p:txBody>
      </p:sp>
      <p:sp>
        <p:nvSpPr>
          <p:cNvPr id="3" name="TextBox 2">
            <a:extLst>
              <a:ext uri="{FF2B5EF4-FFF2-40B4-BE49-F238E27FC236}">
                <a16:creationId xmlns:a16="http://schemas.microsoft.com/office/drawing/2014/main" id="{89A019C5-40CC-03AC-AC48-A9FA4BA65C7E}"/>
              </a:ext>
            </a:extLst>
          </p:cNvPr>
          <p:cNvSpPr txBox="1"/>
          <p:nvPr/>
        </p:nvSpPr>
        <p:spPr>
          <a:xfrm>
            <a:off x="-2500975" y="-5545"/>
            <a:ext cx="101600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2400" dirty="0">
                <a:solidFill>
                  <a:srgbClr val="0070C0"/>
                </a:solidFill>
                <a:latin typeface="Times New Roman" panose="02020603050405020304" pitchFamily="18" charset="0"/>
                <a:cs typeface="Times New Roman" panose="02020603050405020304" pitchFamily="18" charset="0"/>
              </a:rPr>
              <a:t>Component Overview </a:t>
            </a:r>
          </a:p>
          <a:p>
            <a:pPr marL="0" indent="0" algn="ctr">
              <a:buNone/>
            </a:pPr>
            <a:r>
              <a:rPr lang="en-US" sz="2400" dirty="0">
                <a:solidFill>
                  <a:srgbClr val="0070C0"/>
                </a:solidFill>
                <a:latin typeface="Times New Roman" panose="02020603050405020304" pitchFamily="18" charset="0"/>
                <a:cs typeface="Times New Roman" panose="02020603050405020304" pitchFamily="18" charset="0"/>
              </a:rPr>
              <a:t>Diagram</a:t>
            </a:r>
          </a:p>
        </p:txBody>
      </p:sp>
      <p:pic>
        <p:nvPicPr>
          <p:cNvPr id="8" name="Picture 7" descr="A picture containing gadget, text, screenshot, multimedia&#10;&#10;Description automatically generated">
            <a:extLst>
              <a:ext uri="{FF2B5EF4-FFF2-40B4-BE49-F238E27FC236}">
                <a16:creationId xmlns:a16="http://schemas.microsoft.com/office/drawing/2014/main" id="{6D4D7EF4-AD83-8FD6-96A4-FA5C4E4F53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2425" y="3765765"/>
            <a:ext cx="1828800" cy="1828800"/>
          </a:xfrm>
          <a:prstGeom prst="rect">
            <a:avLst/>
          </a:prstGeom>
        </p:spPr>
      </p:pic>
      <p:pic>
        <p:nvPicPr>
          <p:cNvPr id="11" name="Picture 10" descr="A computer with a webcam on the screen&#10;&#10;Description automatically generated with low confidence">
            <a:extLst>
              <a:ext uri="{FF2B5EF4-FFF2-40B4-BE49-F238E27FC236}">
                <a16:creationId xmlns:a16="http://schemas.microsoft.com/office/drawing/2014/main" id="{368BF046-AA72-F4E8-C03B-9B9FD0DE117E}"/>
              </a:ext>
            </a:extLst>
          </p:cNvPr>
          <p:cNvPicPr>
            <a:picLocks noChangeAspect="1"/>
          </p:cNvPicPr>
          <p:nvPr/>
        </p:nvPicPr>
        <p:blipFill rotWithShape="1">
          <a:blip r:embed="rId4">
            <a:extLst>
              <a:ext uri="{28A0092B-C50C-407E-A947-70E740481C1C}">
                <a14:useLocalDpi xmlns:a14="http://schemas.microsoft.com/office/drawing/2010/main" val="0"/>
              </a:ext>
            </a:extLst>
          </a:blip>
          <a:srcRect b="11567"/>
          <a:stretch/>
        </p:blipFill>
        <p:spPr>
          <a:xfrm>
            <a:off x="1143000" y="793990"/>
            <a:ext cx="1944858" cy="1600201"/>
          </a:xfrm>
          <a:prstGeom prst="rect">
            <a:avLst/>
          </a:prstGeom>
        </p:spPr>
      </p:pic>
      <p:sp>
        <p:nvSpPr>
          <p:cNvPr id="13" name="Right Brace 12">
            <a:extLst>
              <a:ext uri="{FF2B5EF4-FFF2-40B4-BE49-F238E27FC236}">
                <a16:creationId xmlns:a16="http://schemas.microsoft.com/office/drawing/2014/main" id="{ADA2A857-7287-2F8F-C1B3-A2DFB37D5016}"/>
              </a:ext>
            </a:extLst>
          </p:cNvPr>
          <p:cNvSpPr/>
          <p:nvPr/>
        </p:nvSpPr>
        <p:spPr>
          <a:xfrm>
            <a:off x="3429000" y="685800"/>
            <a:ext cx="457200" cy="5507950"/>
          </a:xfrm>
          <a:prstGeom prst="rightBrace">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 name="Picture 14" descr="A picture containing clipart, sketch, line art, drawing&#10;&#10;Description automatically generated">
            <a:extLst>
              <a:ext uri="{FF2B5EF4-FFF2-40B4-BE49-F238E27FC236}">
                <a16:creationId xmlns:a16="http://schemas.microsoft.com/office/drawing/2014/main" id="{BA27A6E6-6099-2A60-3893-F7ADB8C1E6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8365" y="409569"/>
            <a:ext cx="1724754" cy="1295400"/>
          </a:xfrm>
          <a:prstGeom prst="rect">
            <a:avLst/>
          </a:prstGeom>
        </p:spPr>
      </p:pic>
      <p:pic>
        <p:nvPicPr>
          <p:cNvPr id="17" name="Picture 16" descr="A picture containing stomach, baby, human face, barefoot&#10;&#10;Description automatically generated">
            <a:extLst>
              <a:ext uri="{FF2B5EF4-FFF2-40B4-BE49-F238E27FC236}">
                <a16:creationId xmlns:a16="http://schemas.microsoft.com/office/drawing/2014/main" id="{AA03CFBD-CC89-6962-BDC2-27514E3BFA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15699" y="181182"/>
            <a:ext cx="1559271" cy="1559271"/>
          </a:xfrm>
          <a:prstGeom prst="rect">
            <a:avLst/>
          </a:prstGeom>
        </p:spPr>
      </p:pic>
      <p:pic>
        <p:nvPicPr>
          <p:cNvPr id="19" name="Picture 18" descr="A baby in a diaper&#10;&#10;Description automatically generated with low confidence">
            <a:extLst>
              <a:ext uri="{FF2B5EF4-FFF2-40B4-BE49-F238E27FC236}">
                <a16:creationId xmlns:a16="http://schemas.microsoft.com/office/drawing/2014/main" id="{0852B2EF-C1F3-05C9-FC55-B41A51FFDE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9526" y="3668349"/>
            <a:ext cx="1147521" cy="1518258"/>
          </a:xfrm>
          <a:prstGeom prst="rect">
            <a:avLst/>
          </a:prstGeom>
        </p:spPr>
      </p:pic>
      <p:pic>
        <p:nvPicPr>
          <p:cNvPr id="20" name="Picture 19" descr="A baby in a diaper&#10;&#10;Description automatically generated with low confidence">
            <a:extLst>
              <a:ext uri="{FF2B5EF4-FFF2-40B4-BE49-F238E27FC236}">
                <a16:creationId xmlns:a16="http://schemas.microsoft.com/office/drawing/2014/main" id="{8B40B583-E074-062B-A19A-9EC88FF886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75814" y="2977886"/>
            <a:ext cx="1147521" cy="1518258"/>
          </a:xfrm>
          <a:prstGeom prst="rect">
            <a:avLst/>
          </a:prstGeom>
        </p:spPr>
      </p:pic>
      <p:pic>
        <p:nvPicPr>
          <p:cNvPr id="24" name="Picture 23" descr="A picture containing black, darkness&#10;&#10;Description automatically generated">
            <a:extLst>
              <a:ext uri="{FF2B5EF4-FFF2-40B4-BE49-F238E27FC236}">
                <a16:creationId xmlns:a16="http://schemas.microsoft.com/office/drawing/2014/main" id="{6A67468A-422C-F906-47A9-EFC4799A46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9080" y="4686127"/>
            <a:ext cx="1639778" cy="1639778"/>
          </a:xfrm>
          <a:prstGeom prst="rect">
            <a:avLst/>
          </a:prstGeom>
        </p:spPr>
      </p:pic>
      <p:sp>
        <p:nvSpPr>
          <p:cNvPr id="25" name="TextBox 24">
            <a:extLst>
              <a:ext uri="{FF2B5EF4-FFF2-40B4-BE49-F238E27FC236}">
                <a16:creationId xmlns:a16="http://schemas.microsoft.com/office/drawing/2014/main" id="{A7D43A10-3F71-712A-EEA4-B28006C22325}"/>
              </a:ext>
            </a:extLst>
          </p:cNvPr>
          <p:cNvSpPr txBox="1"/>
          <p:nvPr/>
        </p:nvSpPr>
        <p:spPr>
          <a:xfrm>
            <a:off x="9725940" y="4662650"/>
            <a:ext cx="2466060" cy="646331"/>
          </a:xfrm>
          <a:prstGeom prst="rect">
            <a:avLst/>
          </a:prstGeom>
          <a:noFill/>
        </p:spPr>
        <p:txBody>
          <a:bodyPr wrap="square" rtlCol="0">
            <a:spAutoFit/>
          </a:bodyPr>
          <a:lstStyle/>
          <a:p>
            <a:r>
              <a:rPr lang="en-US" dirty="0"/>
              <a:t>Abnormal behaviors detecting</a:t>
            </a:r>
          </a:p>
        </p:txBody>
      </p:sp>
      <p:sp>
        <p:nvSpPr>
          <p:cNvPr id="26" name="TextBox 25">
            <a:extLst>
              <a:ext uri="{FF2B5EF4-FFF2-40B4-BE49-F238E27FC236}">
                <a16:creationId xmlns:a16="http://schemas.microsoft.com/office/drawing/2014/main" id="{F0DFD1C7-AF5D-9F6B-C2C0-3D9951F7701E}"/>
              </a:ext>
            </a:extLst>
          </p:cNvPr>
          <p:cNvSpPr txBox="1"/>
          <p:nvPr/>
        </p:nvSpPr>
        <p:spPr>
          <a:xfrm>
            <a:off x="1359491" y="5630576"/>
            <a:ext cx="1688510" cy="369332"/>
          </a:xfrm>
          <a:prstGeom prst="rect">
            <a:avLst/>
          </a:prstGeom>
          <a:noFill/>
        </p:spPr>
        <p:txBody>
          <a:bodyPr wrap="square" rtlCol="0">
            <a:spAutoFit/>
          </a:bodyPr>
          <a:lstStyle/>
          <a:p>
            <a:r>
              <a:rPr lang="en-US" dirty="0"/>
              <a:t>Smart phone </a:t>
            </a:r>
          </a:p>
        </p:txBody>
      </p:sp>
      <p:sp>
        <p:nvSpPr>
          <p:cNvPr id="27" name="TextBox 26">
            <a:extLst>
              <a:ext uri="{FF2B5EF4-FFF2-40B4-BE49-F238E27FC236}">
                <a16:creationId xmlns:a16="http://schemas.microsoft.com/office/drawing/2014/main" id="{8099E1B2-4377-973F-DA73-BE2AA9288D1F}"/>
              </a:ext>
            </a:extLst>
          </p:cNvPr>
          <p:cNvSpPr txBox="1"/>
          <p:nvPr/>
        </p:nvSpPr>
        <p:spPr>
          <a:xfrm>
            <a:off x="4835882" y="1740453"/>
            <a:ext cx="1933451" cy="646331"/>
          </a:xfrm>
          <a:prstGeom prst="rect">
            <a:avLst/>
          </a:prstGeom>
          <a:noFill/>
        </p:spPr>
        <p:txBody>
          <a:bodyPr wrap="square" rtlCol="0">
            <a:spAutoFit/>
          </a:bodyPr>
          <a:lstStyle/>
          <a:p>
            <a:r>
              <a:rPr lang="en-US" dirty="0"/>
              <a:t>Input video of the infants</a:t>
            </a:r>
          </a:p>
        </p:txBody>
      </p:sp>
      <p:sp>
        <p:nvSpPr>
          <p:cNvPr id="28" name="TextBox 27">
            <a:extLst>
              <a:ext uri="{FF2B5EF4-FFF2-40B4-BE49-F238E27FC236}">
                <a16:creationId xmlns:a16="http://schemas.microsoft.com/office/drawing/2014/main" id="{855429A6-74A3-DBB4-4913-814E09212AD7}"/>
              </a:ext>
            </a:extLst>
          </p:cNvPr>
          <p:cNvSpPr txBox="1"/>
          <p:nvPr/>
        </p:nvSpPr>
        <p:spPr>
          <a:xfrm>
            <a:off x="9082697" y="1794026"/>
            <a:ext cx="2403037" cy="1200329"/>
          </a:xfrm>
          <a:prstGeom prst="rect">
            <a:avLst/>
          </a:prstGeom>
          <a:noFill/>
        </p:spPr>
        <p:txBody>
          <a:bodyPr wrap="square" rtlCol="0">
            <a:spAutoFit/>
          </a:bodyPr>
          <a:lstStyle/>
          <a:p>
            <a:r>
              <a:rPr lang="en-US" dirty="0"/>
              <a:t>Video recording by the parents according to the guidelines of the system</a:t>
            </a:r>
          </a:p>
        </p:txBody>
      </p:sp>
      <p:sp>
        <p:nvSpPr>
          <p:cNvPr id="29" name="TextBox 28">
            <a:extLst>
              <a:ext uri="{FF2B5EF4-FFF2-40B4-BE49-F238E27FC236}">
                <a16:creationId xmlns:a16="http://schemas.microsoft.com/office/drawing/2014/main" id="{65584138-DA33-E53B-F5A0-3AF8F32265BC}"/>
              </a:ext>
            </a:extLst>
          </p:cNvPr>
          <p:cNvSpPr txBox="1"/>
          <p:nvPr/>
        </p:nvSpPr>
        <p:spPr>
          <a:xfrm>
            <a:off x="4459141" y="5168911"/>
            <a:ext cx="1933451" cy="646331"/>
          </a:xfrm>
          <a:prstGeom prst="rect">
            <a:avLst/>
          </a:prstGeom>
          <a:noFill/>
        </p:spPr>
        <p:txBody>
          <a:bodyPr wrap="square" rtlCol="0">
            <a:spAutoFit/>
          </a:bodyPr>
          <a:lstStyle/>
          <a:p>
            <a:r>
              <a:rPr lang="en-US" dirty="0"/>
              <a:t>Video  processing and analyzing</a:t>
            </a:r>
          </a:p>
        </p:txBody>
      </p:sp>
      <p:sp>
        <p:nvSpPr>
          <p:cNvPr id="30" name="TextBox 29">
            <a:extLst>
              <a:ext uri="{FF2B5EF4-FFF2-40B4-BE49-F238E27FC236}">
                <a16:creationId xmlns:a16="http://schemas.microsoft.com/office/drawing/2014/main" id="{0EEED5F3-8CBC-4CD6-2C03-33637C2BD3F3}"/>
              </a:ext>
            </a:extLst>
          </p:cNvPr>
          <p:cNvSpPr txBox="1"/>
          <p:nvPr/>
        </p:nvSpPr>
        <p:spPr>
          <a:xfrm>
            <a:off x="1447800" y="2667000"/>
            <a:ext cx="1371600" cy="369332"/>
          </a:xfrm>
          <a:prstGeom prst="rect">
            <a:avLst/>
          </a:prstGeom>
          <a:noFill/>
        </p:spPr>
        <p:txBody>
          <a:bodyPr wrap="square" rtlCol="0">
            <a:spAutoFit/>
          </a:bodyPr>
          <a:lstStyle/>
          <a:p>
            <a:r>
              <a:rPr lang="en-US" dirty="0"/>
              <a:t>Web cam</a:t>
            </a:r>
          </a:p>
        </p:txBody>
      </p:sp>
      <p:sp>
        <p:nvSpPr>
          <p:cNvPr id="33" name="TextBox 32">
            <a:extLst>
              <a:ext uri="{FF2B5EF4-FFF2-40B4-BE49-F238E27FC236}">
                <a16:creationId xmlns:a16="http://schemas.microsoft.com/office/drawing/2014/main" id="{00B3A555-1949-8213-12E1-245D65D369D6}"/>
              </a:ext>
            </a:extLst>
          </p:cNvPr>
          <p:cNvSpPr txBox="1"/>
          <p:nvPr/>
        </p:nvSpPr>
        <p:spPr>
          <a:xfrm>
            <a:off x="8153400" y="5824418"/>
            <a:ext cx="6098344" cy="369332"/>
          </a:xfrm>
          <a:prstGeom prst="rect">
            <a:avLst/>
          </a:prstGeom>
          <a:noFill/>
        </p:spPr>
        <p:txBody>
          <a:bodyPr wrap="square">
            <a:spAutoFit/>
          </a:bodyPr>
          <a:lstStyle/>
          <a:p>
            <a:r>
              <a:rPr lang="en-US" dirty="0"/>
              <a:t>Results </a:t>
            </a:r>
          </a:p>
        </p:txBody>
      </p:sp>
      <p:sp>
        <p:nvSpPr>
          <p:cNvPr id="36" name="Arrow: Right 35">
            <a:extLst>
              <a:ext uri="{FF2B5EF4-FFF2-40B4-BE49-F238E27FC236}">
                <a16:creationId xmlns:a16="http://schemas.microsoft.com/office/drawing/2014/main" id="{A26833D5-98EE-1E15-4DCF-CE61508B0713}"/>
              </a:ext>
            </a:extLst>
          </p:cNvPr>
          <p:cNvSpPr/>
          <p:nvPr/>
        </p:nvSpPr>
        <p:spPr>
          <a:xfrm>
            <a:off x="3886200" y="973257"/>
            <a:ext cx="949682" cy="731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CE38BF4F-6E65-0A53-0932-3CB94C25D5BA}"/>
              </a:ext>
            </a:extLst>
          </p:cNvPr>
          <p:cNvSpPr/>
          <p:nvPr/>
        </p:nvSpPr>
        <p:spPr>
          <a:xfrm>
            <a:off x="7054727" y="690117"/>
            <a:ext cx="2027970" cy="731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1B4F2A49-719D-4BFF-2CDD-B6B3AD20B18E}"/>
              </a:ext>
            </a:extLst>
          </p:cNvPr>
          <p:cNvCxnSpPr/>
          <p:nvPr/>
        </p:nvCxnSpPr>
        <p:spPr>
          <a:xfrm flipH="1">
            <a:off x="5325935" y="1625447"/>
            <a:ext cx="3352800" cy="14825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1" name="Arrow: Right 40">
            <a:extLst>
              <a:ext uri="{FF2B5EF4-FFF2-40B4-BE49-F238E27FC236}">
                <a16:creationId xmlns:a16="http://schemas.microsoft.com/office/drawing/2014/main" id="{8E7164DE-7EC9-B70C-700B-C8C57C782901}"/>
              </a:ext>
            </a:extLst>
          </p:cNvPr>
          <p:cNvSpPr/>
          <p:nvPr/>
        </p:nvSpPr>
        <p:spPr>
          <a:xfrm rot="21393943">
            <a:off x="5955845" y="3371829"/>
            <a:ext cx="2699076" cy="974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Left 42">
            <a:extLst>
              <a:ext uri="{FF2B5EF4-FFF2-40B4-BE49-F238E27FC236}">
                <a16:creationId xmlns:a16="http://schemas.microsoft.com/office/drawing/2014/main" id="{BCB3D3A7-346C-AB02-134B-64DD9D550D86}"/>
              </a:ext>
            </a:extLst>
          </p:cNvPr>
          <p:cNvSpPr/>
          <p:nvPr/>
        </p:nvSpPr>
        <p:spPr>
          <a:xfrm rot="19956423">
            <a:off x="8749127" y="4347047"/>
            <a:ext cx="1056032" cy="8046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Left 43">
            <a:extLst>
              <a:ext uri="{FF2B5EF4-FFF2-40B4-BE49-F238E27FC236}">
                <a16:creationId xmlns:a16="http://schemas.microsoft.com/office/drawing/2014/main" id="{1A92247E-3D6A-D6FA-7BB3-334326802C9B}"/>
              </a:ext>
            </a:extLst>
          </p:cNvPr>
          <p:cNvSpPr/>
          <p:nvPr/>
        </p:nvSpPr>
        <p:spPr>
          <a:xfrm>
            <a:off x="4267199" y="5903154"/>
            <a:ext cx="2571881" cy="501811"/>
          </a:xfrm>
          <a:prstGeom prst="leftArrow">
            <a:avLst>
              <a:gd name="adj1" fmla="val 50000"/>
              <a:gd name="adj2" fmla="val 1312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10D5358-1FB7-B238-6613-DA87790B7EDE}"/>
              </a:ext>
            </a:extLst>
          </p:cNvPr>
          <p:cNvSpPr txBox="1"/>
          <p:nvPr/>
        </p:nvSpPr>
        <p:spPr>
          <a:xfrm>
            <a:off x="5024406" y="6004546"/>
            <a:ext cx="1071594" cy="369332"/>
          </a:xfrm>
          <a:prstGeom prst="rect">
            <a:avLst/>
          </a:prstGeom>
          <a:noFill/>
        </p:spPr>
        <p:txBody>
          <a:bodyPr wrap="square">
            <a:spAutoFit/>
          </a:bodyPr>
          <a:lstStyle/>
          <a:p>
            <a:r>
              <a:rPr lang="en-US" dirty="0"/>
              <a:t>output</a:t>
            </a:r>
          </a:p>
        </p:txBody>
      </p:sp>
    </p:spTree>
    <p:extLst>
      <p:ext uri="{BB962C8B-B14F-4D97-AF65-F5344CB8AC3E}">
        <p14:creationId xmlns:p14="http://schemas.microsoft.com/office/powerpoint/2010/main" val="1918003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D4DE9-B9E1-0EC1-4EF1-7554E366E7FE}"/>
              </a:ext>
            </a:extLst>
          </p:cNvPr>
          <p:cNvSpPr>
            <a:spLocks noGrp="1"/>
          </p:cNvSpPr>
          <p:nvPr>
            <p:ph type="title"/>
          </p:nvPr>
        </p:nvSpPr>
        <p:spPr>
          <a:xfrm>
            <a:off x="2722728" y="166799"/>
            <a:ext cx="7580312" cy="748606"/>
          </a:xfrm>
        </p:spPr>
        <p:txBody>
          <a:bodyPr>
            <a:normAutofit fontScale="90000"/>
          </a:bodyPr>
          <a:lstStyle/>
          <a:p>
            <a:pPr algn="ctr"/>
            <a:r>
              <a:rPr lang="en-US" sz="4400" b="1" dirty="0">
                <a:solidFill>
                  <a:srgbClr val="0070C0"/>
                </a:solidFill>
                <a:latin typeface="Times New Roman" panose="02020603050405020304" pitchFamily="18" charset="0"/>
                <a:cs typeface="Times New Roman" panose="02020603050405020304" pitchFamily="18" charset="0"/>
              </a:rPr>
              <a:t>Methodology</a:t>
            </a:r>
            <a:endParaRPr lang="en-US" dirty="0">
              <a:solidFill>
                <a:srgbClr val="0070C0"/>
              </a:solidFill>
            </a:endParaRPr>
          </a:p>
        </p:txBody>
      </p:sp>
      <p:sp>
        <p:nvSpPr>
          <p:cNvPr id="7" name="Rectangle 6">
            <a:extLst>
              <a:ext uri="{FF2B5EF4-FFF2-40B4-BE49-F238E27FC236}">
                <a16:creationId xmlns:a16="http://schemas.microsoft.com/office/drawing/2014/main" id="{BA33487A-8041-92C1-9CDC-699D14F6CF90}"/>
              </a:ext>
            </a:extLst>
          </p:cNvPr>
          <p:cNvSpPr/>
          <p:nvPr/>
        </p:nvSpPr>
        <p:spPr>
          <a:xfrm>
            <a:off x="3764900" y="642950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mbria"/>
                <a:ea typeface="+mn-ea"/>
                <a:cs typeface="+mn-cs"/>
              </a:defRPr>
            </a:lvl1pPr>
            <a:lvl2pPr marL="457200" algn="l" defTabSz="914400" rtl="0" eaLnBrk="1" latinLnBrk="0" hangingPunct="1">
              <a:defRPr sz="1800" kern="1200">
                <a:solidFill>
                  <a:srgbClr val="FFFFFF"/>
                </a:solidFill>
                <a:latin typeface="Cambria"/>
                <a:ea typeface="+mn-ea"/>
                <a:cs typeface="+mn-cs"/>
              </a:defRPr>
            </a:lvl2pPr>
            <a:lvl3pPr marL="914400" algn="l" defTabSz="914400" rtl="0" eaLnBrk="1" latinLnBrk="0" hangingPunct="1">
              <a:defRPr sz="1800" kern="1200">
                <a:solidFill>
                  <a:srgbClr val="FFFFFF"/>
                </a:solidFill>
                <a:latin typeface="Cambria"/>
                <a:ea typeface="+mn-ea"/>
                <a:cs typeface="+mn-cs"/>
              </a:defRPr>
            </a:lvl3pPr>
            <a:lvl4pPr marL="1371600" algn="l" defTabSz="914400" rtl="0" eaLnBrk="1" latinLnBrk="0" hangingPunct="1">
              <a:defRPr sz="1800" kern="1200">
                <a:solidFill>
                  <a:srgbClr val="FFFFFF"/>
                </a:solidFill>
                <a:latin typeface="Cambria"/>
                <a:ea typeface="+mn-ea"/>
                <a:cs typeface="+mn-cs"/>
              </a:defRPr>
            </a:lvl4pPr>
            <a:lvl5pPr marL="1828800" algn="l" defTabSz="914400" rtl="0" eaLnBrk="1" latinLnBrk="0" hangingPunct="1">
              <a:defRPr sz="1800" kern="1200">
                <a:solidFill>
                  <a:srgbClr val="FFFFFF"/>
                </a:solidFill>
                <a:latin typeface="Cambria"/>
                <a:ea typeface="+mn-ea"/>
                <a:cs typeface="+mn-cs"/>
              </a:defRPr>
            </a:lvl5pPr>
            <a:lvl6pPr marL="2286000" algn="l" defTabSz="914400" rtl="0" eaLnBrk="1" latinLnBrk="0" hangingPunct="1">
              <a:defRPr sz="1800" kern="1200">
                <a:solidFill>
                  <a:srgbClr val="FFFFFF"/>
                </a:solidFill>
                <a:latin typeface="Cambria"/>
                <a:ea typeface="+mn-ea"/>
                <a:cs typeface="+mn-cs"/>
              </a:defRPr>
            </a:lvl6pPr>
            <a:lvl7pPr marL="2743200" algn="l" defTabSz="914400" rtl="0" eaLnBrk="1" latinLnBrk="0" hangingPunct="1">
              <a:defRPr sz="1800" kern="1200">
                <a:solidFill>
                  <a:srgbClr val="FFFFFF"/>
                </a:solidFill>
                <a:latin typeface="Cambria"/>
                <a:ea typeface="+mn-ea"/>
                <a:cs typeface="+mn-cs"/>
              </a:defRPr>
            </a:lvl7pPr>
            <a:lvl8pPr marL="3200400" algn="l" defTabSz="914400" rtl="0" eaLnBrk="1" latinLnBrk="0" hangingPunct="1">
              <a:defRPr sz="1800" kern="1200">
                <a:solidFill>
                  <a:srgbClr val="FFFFFF"/>
                </a:solidFill>
                <a:latin typeface="Cambria"/>
                <a:ea typeface="+mn-ea"/>
                <a:cs typeface="+mn-cs"/>
              </a:defRPr>
            </a:lvl8pPr>
            <a:lvl9pPr marL="3657600" algn="l" defTabSz="914400" rtl="0" eaLnBrk="1" latinLnBrk="0" hangingPunct="1">
              <a:defRPr sz="1800" kern="1200">
                <a:solidFill>
                  <a:srgbClr val="FFFFFF"/>
                </a:solidFill>
                <a:latin typeface="Cambria"/>
                <a:ea typeface="+mn-ea"/>
                <a:cs typeface="+mn-cs"/>
              </a:defRPr>
            </a:lvl9pPr>
          </a:lstStyle>
          <a:p>
            <a:r>
              <a:rPr lang="en-US" sz="1800">
                <a:solidFill>
                  <a:schemeClr val="tx1"/>
                </a:solidFill>
              </a:rPr>
              <a:t>IT20156374 |Fernando A.P. |   </a:t>
            </a:r>
            <a:r>
              <a:rPr lang="en-US" sz="1800" b="0">
                <a:solidFill>
                  <a:schemeClr val="tx1"/>
                </a:solidFill>
              </a:rPr>
              <a:t>TMP-23-103</a:t>
            </a:r>
          </a:p>
        </p:txBody>
      </p:sp>
      <p:sp>
        <p:nvSpPr>
          <p:cNvPr id="6" name="TextBox 5">
            <a:extLst>
              <a:ext uri="{FF2B5EF4-FFF2-40B4-BE49-F238E27FC236}">
                <a16:creationId xmlns:a16="http://schemas.microsoft.com/office/drawing/2014/main" id="{477CFF1A-DB2D-0174-B8A1-269B223470F4}"/>
              </a:ext>
            </a:extLst>
          </p:cNvPr>
          <p:cNvSpPr txBox="1"/>
          <p:nvPr/>
        </p:nvSpPr>
        <p:spPr>
          <a:xfrm>
            <a:off x="1676400" y="1219200"/>
            <a:ext cx="9677400" cy="440120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Datasets – Video datasets with abnormal and normal behaviors of babies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Prediction Model</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Technologies Involve – </a:t>
            </a:r>
            <a:r>
              <a:rPr lang="en-US" sz="2000" b="1" dirty="0">
                <a:latin typeface="Times New Roman" panose="02020603050405020304" pitchFamily="18" charset="0"/>
                <a:cs typeface="Times New Roman" panose="02020603050405020304" pitchFamily="18" charset="0"/>
              </a:rPr>
              <a:t>Python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OpenCV (cv2), NumPy, TensorFlow, </a:t>
            </a:r>
            <a:r>
              <a:rPr lang="en-US" sz="2000" b="1" dirty="0" err="1">
                <a:latin typeface="Times New Roman" panose="02020603050405020304" pitchFamily="18" charset="0"/>
                <a:cs typeface="Times New Roman" panose="02020603050405020304" pitchFamily="18" charset="0"/>
              </a:rPr>
              <a:t>Keras</a:t>
            </a:r>
            <a:r>
              <a:rPr lang="en-US" sz="2000" b="1" dirty="0">
                <a:latin typeface="Times New Roman" panose="02020603050405020304" pitchFamily="18" charset="0"/>
                <a:cs typeface="Times New Roman" panose="02020603050405020304" pitchFamily="18" charset="0"/>
              </a:rPr>
              <a:t>, Matplotlib, 	</a:t>
            </a:r>
            <a:r>
              <a:rPr lang="en-US" sz="2000" b="1" dirty="0" err="1">
                <a:latin typeface="Times New Roman" panose="02020603050405020304" pitchFamily="18" charset="0"/>
                <a:cs typeface="Times New Roman" panose="02020603050405020304" pitchFamily="18" charset="0"/>
              </a:rPr>
              <a:t>MoviePy</a:t>
            </a:r>
            <a:r>
              <a:rPr lang="en-US" sz="2000" b="1" dirty="0">
                <a:latin typeface="Times New Roman" panose="02020603050405020304" pitchFamily="18" charset="0"/>
                <a:cs typeface="Times New Roman" panose="02020603050405020304" pitchFamily="18" charset="0"/>
              </a:rPr>
              <a:t>, scikit-learn (</a:t>
            </a:r>
            <a:r>
              <a:rPr lang="en-US" sz="2000" b="1" dirty="0" err="1">
                <a:latin typeface="Times New Roman" panose="02020603050405020304" pitchFamily="18" charset="0"/>
                <a:cs typeface="Times New Roman" panose="02020603050405020304" pitchFamily="18" charset="0"/>
              </a:rPr>
              <a:t>sklearn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pafy</a:t>
            </a:r>
            <a:r>
              <a:rPr lang="en-US" sz="2000" b="1" dirty="0">
                <a:latin typeface="Times New Roman" panose="02020603050405020304" pitchFamily="18" charset="0"/>
                <a:cs typeface="Times New Roman" panose="02020603050405020304" pitchFamily="18" charset="0"/>
              </a:rPr>
              <a:t> and Various Python libraries for file and data  manipulation</a:t>
            </a:r>
          </a:p>
          <a:p>
            <a:pPr marL="342900" indent="-342900">
              <a:buFont typeface="Wingdings" panose="05000000000000000000" pitchFamily="2" charset="2"/>
              <a:buChar char="q"/>
            </a:pPr>
            <a:r>
              <a:rPr lang="en-US" sz="2000" b="1" dirty="0">
                <a:solidFill>
                  <a:srgbClr val="CCCCCC"/>
                </a:solidFill>
                <a:effectLst/>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TensorFlow/</a:t>
            </a:r>
            <a:r>
              <a:rPr lang="en-US" sz="2000" b="1" dirty="0" err="1">
                <a:latin typeface="Times New Roman" panose="02020603050405020304" pitchFamily="18" charset="0"/>
                <a:cs typeface="Times New Roman" panose="02020603050405020304" pitchFamily="18" charset="0"/>
              </a:rPr>
              <a:t>Keras</a:t>
            </a:r>
            <a:r>
              <a:rPr lang="en-US" sz="2000" b="1" dirty="0">
                <a:latin typeface="Times New Roman" panose="02020603050405020304" pitchFamily="18" charset="0"/>
                <a:cs typeface="Times New Roman" panose="02020603050405020304" pitchFamily="18" charset="0"/>
              </a:rPr>
              <a:t>, which enables the development of deep learning models, and OpenCV, which processes video frames, form the foundation of this approach. The LRCN (Long-term Recurrent Convolutional Networks) model architecture is employed in the code, which seems to be a component of a video-based classification challenge. In order to classify sequences of video frames, this model mixes recurrent neural networks (RNNs) and convolutional neural networks (CNNs).</a:t>
            </a:r>
            <a:endParaRPr lang="en-US" sz="2000" b="1" dirty="0">
              <a:effectLst/>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930238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977355" y="213519"/>
            <a:ext cx="6959600" cy="792162"/>
          </a:xfrm>
        </p:spPr>
        <p:txBody>
          <a:bodyPr>
            <a:normAutofit fontScale="90000"/>
          </a:bodyPr>
          <a:lstStyle/>
          <a:p>
            <a:r>
              <a:rPr lang="en-US" b="1" dirty="0">
                <a:latin typeface="Times New Roman" panose="02020603050405020304" pitchFamily="18" charset="0"/>
                <a:cs typeface="Times New Roman" panose="02020603050405020304" pitchFamily="18" charset="0"/>
              </a:rPr>
              <a:t>Background and Literature cont.</a:t>
            </a:r>
            <a:endParaRPr lang="en-US" dirty="0">
              <a:solidFill>
                <a:schemeClr val="accent1">
                  <a:lumMod val="75000"/>
                </a:schemeClr>
              </a:solidFill>
            </a:endParaRPr>
          </a:p>
        </p:txBody>
      </p:sp>
      <p:sp>
        <p:nvSpPr>
          <p:cNvPr id="8" name="Content Placeholder 5">
            <a:extLst>
              <a:ext uri="{FF2B5EF4-FFF2-40B4-BE49-F238E27FC236}">
                <a16:creationId xmlns:a16="http://schemas.microsoft.com/office/drawing/2014/main" id="{45B51728-8FA8-037D-86F2-A370173A6C36}"/>
              </a:ext>
            </a:extLst>
          </p:cNvPr>
          <p:cNvSpPr>
            <a:spLocks noGrp="1"/>
          </p:cNvSpPr>
          <p:nvPr>
            <p:ph idx="1"/>
          </p:nvPr>
        </p:nvSpPr>
        <p:spPr>
          <a:xfrm>
            <a:off x="1219200" y="1219199"/>
            <a:ext cx="10058400" cy="5562601"/>
          </a:xfrm>
        </p:spPr>
        <p:txBody>
          <a:bodyPr>
            <a:noAutofit/>
          </a:bodyPr>
          <a:lstStyle/>
          <a:p>
            <a:pPr marL="0" indent="0">
              <a:buNone/>
            </a:pPr>
            <a:endParaRPr lang="en-US" sz="1600" b="1"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In this application is powered by IPFS, where patients’ medical records are stored on the distributed file system, not owned by any centralized entity. A patient can access his or her records by interacting with a smart contract on the Ethereum blockchain, forming a digital identity of the patient on the decentralized network.</a:t>
            </a:r>
          </a:p>
          <a:p>
            <a:r>
              <a:rPr lang="en-US" sz="1800" dirty="0">
                <a:latin typeface="Times New Roman" panose="02020603050405020304" pitchFamily="18" charset="0"/>
                <a:cs typeface="Times New Roman" panose="02020603050405020304" pitchFamily="18" charset="0"/>
              </a:rPr>
              <a:t>The client first connects with MetaMask, and uses smart contract to mint a patient or doctor block, registered by the wallet address.</a:t>
            </a:r>
          </a:p>
          <a:p>
            <a:r>
              <a:rPr lang="en-US" sz="1800" dirty="0">
                <a:latin typeface="Times New Roman" panose="02020603050405020304" pitchFamily="18" charset="0"/>
                <a:cs typeface="Times New Roman" panose="02020603050405020304" pitchFamily="18" charset="0"/>
              </a:rPr>
              <a:t>The client can upload a record file to IPFS, which address is linked to a patient block in ETH chain. The client can get all record addressed stored in a patient block from smart contract, and get a record file by its address from IPFS.</a:t>
            </a:r>
          </a:p>
          <a:p>
            <a:r>
              <a:rPr lang="en-US" sz="1800" dirty="0">
                <a:latin typeface="Times New Roman" panose="02020603050405020304" pitchFamily="18" charset="0"/>
                <a:cs typeface="Times New Roman" panose="02020603050405020304" pitchFamily="18" charset="0"/>
              </a:rPr>
              <a:t>The health provider can search for a patient’s records using the address, and upload a new record for the patient. The patient can also view his or her records.</a:t>
            </a:r>
          </a:p>
          <a:p>
            <a:r>
              <a:rPr lang="en-US" sz="1800" dirty="0">
                <a:latin typeface="Times New Roman" panose="02020603050405020304" pitchFamily="18" charset="0"/>
                <a:cs typeface="Times New Roman" panose="02020603050405020304" pitchFamily="18" charset="0"/>
              </a:rPr>
              <a:t>A patient or a doctor can access the patient's records by interacting with a smart contract on the </a:t>
            </a:r>
            <a:r>
              <a:rPr lang="en-US" sz="1800" dirty="0" err="1">
                <a:latin typeface="Times New Roman" panose="02020603050405020304" pitchFamily="18" charset="0"/>
                <a:cs typeface="Times New Roman" panose="02020603050405020304" pitchFamily="18" charset="0"/>
              </a:rPr>
              <a:t>Ethereum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blockchain</a:t>
            </a:r>
            <a:r>
              <a:rPr lang="en-US" sz="1800" dirty="0">
                <a:latin typeface="Times New Roman" panose="02020603050405020304" pitchFamily="18" charset="0"/>
                <a:cs typeface="Times New Roman" panose="02020603050405020304" pitchFamily="18" charset="0"/>
              </a:rPr>
              <a:t>. </a:t>
            </a:r>
          </a:p>
          <a:p>
            <a:endParaRPr lang="en-US" sz="1600" b="1" dirty="0">
              <a:latin typeface="Times New Roman" panose="02020603050405020304" pitchFamily="18" charset="0"/>
              <a:cs typeface="Times New Roman" panose="02020603050405020304" pitchFamily="18" charset="0"/>
            </a:endParaRPr>
          </a:p>
          <a:p>
            <a:pPr marL="0" indent="0">
              <a:buNone/>
            </a:pPr>
            <a:endParaRPr lang="en-US" sz="1600" b="1"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1E209544-E79F-2C75-222C-389A3F4B5E8D}"/>
              </a:ext>
            </a:extLst>
          </p:cNvPr>
          <p:cNvSpPr/>
          <p:nvPr/>
        </p:nvSpPr>
        <p:spPr>
          <a:xfrm>
            <a:off x="304897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mbria"/>
                <a:ea typeface="+mn-ea"/>
                <a:cs typeface="+mn-cs"/>
              </a:defRPr>
            </a:lvl1pPr>
            <a:lvl2pPr marL="457200" algn="l" defTabSz="914400" rtl="0" eaLnBrk="1" latinLnBrk="0" hangingPunct="1">
              <a:defRPr sz="1800" kern="1200">
                <a:solidFill>
                  <a:srgbClr val="FFFFFF"/>
                </a:solidFill>
                <a:latin typeface="Cambria"/>
                <a:ea typeface="+mn-ea"/>
                <a:cs typeface="+mn-cs"/>
              </a:defRPr>
            </a:lvl2pPr>
            <a:lvl3pPr marL="914400" algn="l" defTabSz="914400" rtl="0" eaLnBrk="1" latinLnBrk="0" hangingPunct="1">
              <a:defRPr sz="1800" kern="1200">
                <a:solidFill>
                  <a:srgbClr val="FFFFFF"/>
                </a:solidFill>
                <a:latin typeface="Cambria"/>
                <a:ea typeface="+mn-ea"/>
                <a:cs typeface="+mn-cs"/>
              </a:defRPr>
            </a:lvl3pPr>
            <a:lvl4pPr marL="1371600" algn="l" defTabSz="914400" rtl="0" eaLnBrk="1" latinLnBrk="0" hangingPunct="1">
              <a:defRPr sz="1800" kern="1200">
                <a:solidFill>
                  <a:srgbClr val="FFFFFF"/>
                </a:solidFill>
                <a:latin typeface="Cambria"/>
                <a:ea typeface="+mn-ea"/>
                <a:cs typeface="+mn-cs"/>
              </a:defRPr>
            </a:lvl4pPr>
            <a:lvl5pPr marL="1828800" algn="l" defTabSz="914400" rtl="0" eaLnBrk="1" latinLnBrk="0" hangingPunct="1">
              <a:defRPr sz="1800" kern="1200">
                <a:solidFill>
                  <a:srgbClr val="FFFFFF"/>
                </a:solidFill>
                <a:latin typeface="Cambria"/>
                <a:ea typeface="+mn-ea"/>
                <a:cs typeface="+mn-cs"/>
              </a:defRPr>
            </a:lvl5pPr>
            <a:lvl6pPr marL="2286000" algn="l" defTabSz="914400" rtl="0" eaLnBrk="1" latinLnBrk="0" hangingPunct="1">
              <a:defRPr sz="1800" kern="1200">
                <a:solidFill>
                  <a:srgbClr val="FFFFFF"/>
                </a:solidFill>
                <a:latin typeface="Cambria"/>
                <a:ea typeface="+mn-ea"/>
                <a:cs typeface="+mn-cs"/>
              </a:defRPr>
            </a:lvl6pPr>
            <a:lvl7pPr marL="2743200" algn="l" defTabSz="914400" rtl="0" eaLnBrk="1" latinLnBrk="0" hangingPunct="1">
              <a:defRPr sz="1800" kern="1200">
                <a:solidFill>
                  <a:srgbClr val="FFFFFF"/>
                </a:solidFill>
                <a:latin typeface="Cambria"/>
                <a:ea typeface="+mn-ea"/>
                <a:cs typeface="+mn-cs"/>
              </a:defRPr>
            </a:lvl7pPr>
            <a:lvl8pPr marL="3200400" algn="l" defTabSz="914400" rtl="0" eaLnBrk="1" latinLnBrk="0" hangingPunct="1">
              <a:defRPr sz="1800" kern="1200">
                <a:solidFill>
                  <a:srgbClr val="FFFFFF"/>
                </a:solidFill>
                <a:latin typeface="Cambria"/>
                <a:ea typeface="+mn-ea"/>
                <a:cs typeface="+mn-cs"/>
              </a:defRPr>
            </a:lvl8pPr>
            <a:lvl9pPr marL="3657600" algn="l" defTabSz="914400" rtl="0" eaLnBrk="1" latinLnBrk="0" hangingPunct="1">
              <a:defRPr sz="1800" kern="1200">
                <a:solidFill>
                  <a:srgbClr val="FFFFFF"/>
                </a:solidFill>
                <a:latin typeface="Cambria"/>
                <a:ea typeface="+mn-ea"/>
                <a:cs typeface="+mn-cs"/>
              </a:defRPr>
            </a:lvl9pPr>
          </a:lstStyle>
          <a:p>
            <a:pPr>
              <a:spcAft>
                <a:spcPts val="600"/>
              </a:spcAft>
            </a:pPr>
            <a:r>
              <a:rPr lang="en-US" sz="1800" b="1" dirty="0">
                <a:solidFill>
                  <a:schemeClr val="tx1"/>
                </a:solidFill>
              </a:rPr>
              <a:t>IT20015244</a:t>
            </a:r>
            <a:r>
              <a:rPr lang="en-US" sz="1800" dirty="0">
                <a:solidFill>
                  <a:schemeClr val="tx1"/>
                </a:solidFill>
              </a:rPr>
              <a:t>  |   </a:t>
            </a:r>
            <a:r>
              <a:rPr lang="en-US" dirty="0" err="1">
                <a:solidFill>
                  <a:schemeClr val="tx1"/>
                </a:solidFill>
              </a:rPr>
              <a:t>Wijesinghe</a:t>
            </a:r>
            <a:r>
              <a:rPr lang="en-US" dirty="0">
                <a:solidFill>
                  <a:schemeClr val="tx1"/>
                </a:solidFill>
              </a:rPr>
              <a:t> R.M</a:t>
            </a:r>
            <a:r>
              <a:rPr lang="en-US" sz="1800" dirty="0">
                <a:solidFill>
                  <a:schemeClr val="tx1"/>
                </a:solidFill>
              </a:rPr>
              <a:t>.U.S |   </a:t>
            </a:r>
            <a:r>
              <a:rPr lang="en-US" sz="1800" b="0" dirty="0">
                <a:solidFill>
                  <a:schemeClr val="tx1"/>
                </a:solidFill>
              </a:rPr>
              <a:t>TMP-23-103</a:t>
            </a:r>
          </a:p>
        </p:txBody>
      </p:sp>
    </p:spTree>
    <p:extLst>
      <p:ext uri="{BB962C8B-B14F-4D97-AF65-F5344CB8AC3E}">
        <p14:creationId xmlns:p14="http://schemas.microsoft.com/office/powerpoint/2010/main" val="39128305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7D95E1A-486D-6D43-AAA1-994DAE776A88}"/>
              </a:ext>
            </a:extLst>
          </p:cNvPr>
          <p:cNvSpPr>
            <a:spLocks noGrp="1"/>
          </p:cNvSpPr>
          <p:nvPr>
            <p:ph type="dt" sz="half" idx="10"/>
          </p:nvPr>
        </p:nvSpPr>
        <p:spPr/>
        <p:txBody>
          <a:bodyPr/>
          <a:lstStyle/>
          <a:p>
            <a:fld id="{020DCAD0-B250-4A72-A8A1-B41439793D2C}" type="datetime1">
              <a:rPr lang="en-US" smtClean="0"/>
              <a:t>11/2/2023</a:t>
            </a:fld>
            <a:endParaRPr lang="en-US"/>
          </a:p>
        </p:txBody>
      </p:sp>
      <p:sp>
        <p:nvSpPr>
          <p:cNvPr id="6" name="Slide Number Placeholder 5">
            <a:extLst>
              <a:ext uri="{FF2B5EF4-FFF2-40B4-BE49-F238E27FC236}">
                <a16:creationId xmlns:a16="http://schemas.microsoft.com/office/drawing/2014/main" id="{0A84C2FB-5AC8-4A4A-CE8E-968443AF39C8}"/>
              </a:ext>
            </a:extLst>
          </p:cNvPr>
          <p:cNvSpPr>
            <a:spLocks noGrp="1"/>
          </p:cNvSpPr>
          <p:nvPr>
            <p:ph type="sldNum" sz="quarter" idx="12"/>
          </p:nvPr>
        </p:nvSpPr>
        <p:spPr/>
        <p:txBody>
          <a:bodyPr/>
          <a:lstStyle/>
          <a:p>
            <a:fld id="{D57F1E4F-1CFF-5643-939E-217C01CDF565}" type="slidenum">
              <a:rPr lang="en-US" smtClean="0"/>
              <a:t>70</a:t>
            </a:fld>
            <a:endParaRPr lang="en-US"/>
          </a:p>
        </p:txBody>
      </p:sp>
      <p:sp>
        <p:nvSpPr>
          <p:cNvPr id="4" name="Title 1">
            <a:extLst>
              <a:ext uri="{FF2B5EF4-FFF2-40B4-BE49-F238E27FC236}">
                <a16:creationId xmlns:a16="http://schemas.microsoft.com/office/drawing/2014/main" id="{B1762598-5403-001A-995F-FB2F3A660267}"/>
              </a:ext>
            </a:extLst>
          </p:cNvPr>
          <p:cNvSpPr>
            <a:spLocks noGrp="1"/>
          </p:cNvSpPr>
          <p:nvPr>
            <p:ph type="title"/>
          </p:nvPr>
        </p:nvSpPr>
        <p:spPr>
          <a:xfrm>
            <a:off x="2590800" y="61071"/>
            <a:ext cx="7580312" cy="748606"/>
          </a:xfrm>
        </p:spPr>
        <p:txBody>
          <a:bodyPr>
            <a:normAutofit fontScale="90000"/>
          </a:bodyPr>
          <a:lstStyle/>
          <a:p>
            <a:pPr algn="ctr"/>
            <a:r>
              <a:rPr lang="en-US" sz="4400" b="1" dirty="0">
                <a:solidFill>
                  <a:srgbClr val="0070C0"/>
                </a:solidFill>
                <a:latin typeface="Times New Roman" panose="02020603050405020304" pitchFamily="18" charset="0"/>
                <a:cs typeface="Times New Roman" panose="02020603050405020304" pitchFamily="18" charset="0"/>
              </a:rPr>
              <a:t>Methodology </a:t>
            </a:r>
            <a:r>
              <a:rPr lang="en-US" sz="3100" b="1" dirty="0">
                <a:solidFill>
                  <a:srgbClr val="0070C0"/>
                </a:solidFill>
                <a:latin typeface="Times New Roman" panose="02020603050405020304" pitchFamily="18" charset="0"/>
                <a:cs typeface="Times New Roman" panose="02020603050405020304" pitchFamily="18" charset="0"/>
              </a:rPr>
              <a:t>cont</a:t>
            </a:r>
            <a:r>
              <a:rPr lang="en-US" sz="4400" b="1" dirty="0">
                <a:solidFill>
                  <a:srgbClr val="0070C0"/>
                </a:solidFill>
                <a:latin typeface="Times New Roman" panose="02020603050405020304" pitchFamily="18" charset="0"/>
                <a:cs typeface="Times New Roman" panose="02020603050405020304" pitchFamily="18" charset="0"/>
              </a:rPr>
              <a:t>. </a:t>
            </a:r>
            <a:endParaRPr lang="en-US" dirty="0">
              <a:solidFill>
                <a:srgbClr val="0070C0"/>
              </a:solidFill>
            </a:endParaRPr>
          </a:p>
        </p:txBody>
      </p:sp>
      <p:sp>
        <p:nvSpPr>
          <p:cNvPr id="7" name="Rectangle 6">
            <a:extLst>
              <a:ext uri="{FF2B5EF4-FFF2-40B4-BE49-F238E27FC236}">
                <a16:creationId xmlns:a16="http://schemas.microsoft.com/office/drawing/2014/main" id="{46C39E44-C6AD-E1CF-AF75-3297AF3E5DC3}"/>
              </a:ext>
            </a:extLst>
          </p:cNvPr>
          <p:cNvSpPr/>
          <p:nvPr/>
        </p:nvSpPr>
        <p:spPr>
          <a:xfrm>
            <a:off x="3764900" y="642950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mbria"/>
                <a:ea typeface="+mn-ea"/>
                <a:cs typeface="+mn-cs"/>
              </a:defRPr>
            </a:lvl1pPr>
            <a:lvl2pPr marL="457200" algn="l" defTabSz="914400" rtl="0" eaLnBrk="1" latinLnBrk="0" hangingPunct="1">
              <a:defRPr sz="1800" kern="1200">
                <a:solidFill>
                  <a:srgbClr val="FFFFFF"/>
                </a:solidFill>
                <a:latin typeface="Cambria"/>
                <a:ea typeface="+mn-ea"/>
                <a:cs typeface="+mn-cs"/>
              </a:defRPr>
            </a:lvl2pPr>
            <a:lvl3pPr marL="914400" algn="l" defTabSz="914400" rtl="0" eaLnBrk="1" latinLnBrk="0" hangingPunct="1">
              <a:defRPr sz="1800" kern="1200">
                <a:solidFill>
                  <a:srgbClr val="FFFFFF"/>
                </a:solidFill>
                <a:latin typeface="Cambria"/>
                <a:ea typeface="+mn-ea"/>
                <a:cs typeface="+mn-cs"/>
              </a:defRPr>
            </a:lvl3pPr>
            <a:lvl4pPr marL="1371600" algn="l" defTabSz="914400" rtl="0" eaLnBrk="1" latinLnBrk="0" hangingPunct="1">
              <a:defRPr sz="1800" kern="1200">
                <a:solidFill>
                  <a:srgbClr val="FFFFFF"/>
                </a:solidFill>
                <a:latin typeface="Cambria"/>
                <a:ea typeface="+mn-ea"/>
                <a:cs typeface="+mn-cs"/>
              </a:defRPr>
            </a:lvl4pPr>
            <a:lvl5pPr marL="1828800" algn="l" defTabSz="914400" rtl="0" eaLnBrk="1" latinLnBrk="0" hangingPunct="1">
              <a:defRPr sz="1800" kern="1200">
                <a:solidFill>
                  <a:srgbClr val="FFFFFF"/>
                </a:solidFill>
                <a:latin typeface="Cambria"/>
                <a:ea typeface="+mn-ea"/>
                <a:cs typeface="+mn-cs"/>
              </a:defRPr>
            </a:lvl5pPr>
            <a:lvl6pPr marL="2286000" algn="l" defTabSz="914400" rtl="0" eaLnBrk="1" latinLnBrk="0" hangingPunct="1">
              <a:defRPr sz="1800" kern="1200">
                <a:solidFill>
                  <a:srgbClr val="FFFFFF"/>
                </a:solidFill>
                <a:latin typeface="Cambria"/>
                <a:ea typeface="+mn-ea"/>
                <a:cs typeface="+mn-cs"/>
              </a:defRPr>
            </a:lvl6pPr>
            <a:lvl7pPr marL="2743200" algn="l" defTabSz="914400" rtl="0" eaLnBrk="1" latinLnBrk="0" hangingPunct="1">
              <a:defRPr sz="1800" kern="1200">
                <a:solidFill>
                  <a:srgbClr val="FFFFFF"/>
                </a:solidFill>
                <a:latin typeface="Cambria"/>
                <a:ea typeface="+mn-ea"/>
                <a:cs typeface="+mn-cs"/>
              </a:defRPr>
            </a:lvl7pPr>
            <a:lvl8pPr marL="3200400" algn="l" defTabSz="914400" rtl="0" eaLnBrk="1" latinLnBrk="0" hangingPunct="1">
              <a:defRPr sz="1800" kern="1200">
                <a:solidFill>
                  <a:srgbClr val="FFFFFF"/>
                </a:solidFill>
                <a:latin typeface="Cambria"/>
                <a:ea typeface="+mn-ea"/>
                <a:cs typeface="+mn-cs"/>
              </a:defRPr>
            </a:lvl8pPr>
            <a:lvl9pPr marL="3657600" algn="l" defTabSz="914400" rtl="0" eaLnBrk="1" latinLnBrk="0" hangingPunct="1">
              <a:defRPr sz="1800" kern="1200">
                <a:solidFill>
                  <a:srgbClr val="FFFFFF"/>
                </a:solidFill>
                <a:latin typeface="Cambria"/>
                <a:ea typeface="+mn-ea"/>
                <a:cs typeface="+mn-cs"/>
              </a:defRPr>
            </a:lvl9pPr>
          </a:lstStyle>
          <a:p>
            <a:r>
              <a:rPr lang="en-US" sz="1800">
                <a:solidFill>
                  <a:schemeClr val="tx1"/>
                </a:solidFill>
              </a:rPr>
              <a:t>IT20156374 |Fernando A.P. |   </a:t>
            </a:r>
            <a:r>
              <a:rPr lang="en-US" sz="1800" b="0">
                <a:solidFill>
                  <a:schemeClr val="tx1"/>
                </a:solidFill>
              </a:rPr>
              <a:t>TMP-23-103</a:t>
            </a:r>
          </a:p>
        </p:txBody>
      </p:sp>
      <p:sp>
        <p:nvSpPr>
          <p:cNvPr id="9" name="TextBox 8">
            <a:extLst>
              <a:ext uri="{FF2B5EF4-FFF2-40B4-BE49-F238E27FC236}">
                <a16:creationId xmlns:a16="http://schemas.microsoft.com/office/drawing/2014/main" id="{6AACF97C-2D57-D97E-BFFC-138CF35ABFCF}"/>
              </a:ext>
            </a:extLst>
          </p:cNvPr>
          <p:cNvSpPr txBox="1"/>
          <p:nvPr/>
        </p:nvSpPr>
        <p:spPr>
          <a:xfrm>
            <a:off x="1219200" y="609600"/>
            <a:ext cx="6172200" cy="544764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	</a:t>
            </a:r>
            <a:r>
              <a:rPr lang="en-US" sz="2800" b="1" dirty="0">
                <a:solidFill>
                  <a:srgbClr val="002060"/>
                </a:solidFill>
                <a:latin typeface="Times New Roman" panose="02020603050405020304" pitchFamily="18" charset="0"/>
                <a:cs typeface="Times New Roman" panose="02020603050405020304" pitchFamily="18" charset="0"/>
              </a:rPr>
              <a:t>System Implementation </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Video recording and processing with Database Connection</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Make Prediction </a:t>
            </a:r>
          </a:p>
          <a:p>
            <a:endParaRPr lang="en-US" sz="2000" b="1" dirty="0">
              <a:solidFill>
                <a:srgbClr val="CCCCCC"/>
              </a:solidFill>
              <a:effectLst/>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Video recording and processing with Database Connection</a:t>
            </a:r>
          </a:p>
          <a:p>
            <a:pPr marL="342900" indent="-342900">
              <a:buFont typeface="Wingdings" panose="05000000000000000000" pitchFamily="2" charset="2"/>
              <a:buChar char="q"/>
            </a:pPr>
            <a:r>
              <a:rPr lang="en-US" sz="2000" b="1" dirty="0">
                <a:solidFill>
                  <a:srgbClr val="CCCCCC"/>
                </a:solidFill>
                <a:effectLst/>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Technologies Involve </a:t>
            </a:r>
          </a:p>
          <a:p>
            <a:pPr marL="342900" indent="-342900">
              <a:buFont typeface="Wingdings" panose="05000000000000000000" pitchFamily="2" charset="2"/>
              <a:buChar char="§"/>
            </a:pPr>
            <a:r>
              <a:rPr lang="en-US" sz="2000" b="1" dirty="0"/>
              <a:t>OpenCV (cv2)</a:t>
            </a:r>
            <a:r>
              <a:rPr lang="en-US" sz="2000" b="1" dirty="0">
                <a:latin typeface="Times New Roman" panose="02020603050405020304" pitchFamily="18" charset="0"/>
                <a:cs typeface="Times New Roman" panose="02020603050405020304" pitchFamily="18" charset="0"/>
              </a:rPr>
              <a:t>,</a:t>
            </a:r>
            <a:r>
              <a:rPr lang="en-US" sz="2000" b="1" dirty="0"/>
              <a:t> </a:t>
            </a:r>
          </a:p>
          <a:p>
            <a:pPr marL="342900" indent="-342900">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React </a:t>
            </a:r>
            <a:r>
              <a:rPr lang="en-US" sz="2000" b="1" dirty="0" err="1">
                <a:latin typeface="Times New Roman" panose="02020603050405020304" pitchFamily="18" charset="0"/>
                <a:cs typeface="Times New Roman" panose="02020603050405020304" pitchFamily="18" charset="0"/>
              </a:rPr>
              <a:t>Js</a:t>
            </a:r>
            <a:r>
              <a:rPr lang="en-US" sz="2000" b="1" dirty="0">
                <a:latin typeface="Times New Roman" panose="02020603050405020304" pitchFamily="18" charset="0"/>
                <a:cs typeface="Times New Roman" panose="02020603050405020304" pitchFamily="18" charset="0"/>
              </a:rPr>
              <a:t> (basically for frontend development)</a:t>
            </a:r>
          </a:p>
          <a:p>
            <a:pPr marL="342900" indent="-342900">
              <a:buFont typeface="Wingdings" panose="05000000000000000000" pitchFamily="2" charset="2"/>
              <a:buChar char="§"/>
            </a:pPr>
            <a:r>
              <a:rPr lang="en-US" sz="2000" b="1" dirty="0"/>
              <a:t>Python Standard Libraries </a:t>
            </a:r>
            <a:r>
              <a:rPr lang="en-US" sz="2000" b="1" dirty="0" err="1"/>
              <a:t>eg</a:t>
            </a:r>
            <a:r>
              <a:rPr lang="en-US" sz="2000" b="1" dirty="0"/>
              <a:t>: </a:t>
            </a:r>
            <a:r>
              <a:rPr lang="en-US" sz="2000" b="1" dirty="0" err="1"/>
              <a:t>subprosess</a:t>
            </a:r>
            <a:r>
              <a:rPr lang="en-US" sz="2000" b="1" dirty="0"/>
              <a:t>, datetime</a:t>
            </a:r>
          </a:p>
          <a:p>
            <a:pPr marL="342900" indent="-342900">
              <a:buFont typeface="Wingdings" panose="05000000000000000000" pitchFamily="2" charset="2"/>
              <a:buChar char="§"/>
            </a:pPr>
            <a:r>
              <a:rPr lang="en-US" sz="2000" b="1" dirty="0"/>
              <a:t>Video Encoding Libraries (e.g., H.264)</a:t>
            </a:r>
          </a:p>
          <a:p>
            <a:pPr marL="342900" indent="-342900">
              <a:buFont typeface="Wingdings" panose="05000000000000000000" pitchFamily="2" charset="2"/>
              <a:buChar char="§"/>
            </a:pPr>
            <a:endParaRPr lang="en-US" sz="2000" b="1" dirty="0"/>
          </a:p>
          <a:p>
            <a:endParaRPr lang="en-US" sz="2000" b="1" dirty="0"/>
          </a:p>
          <a:p>
            <a:pPr marL="342900" indent="-342900">
              <a:buFont typeface="Wingdings" panose="05000000000000000000" pitchFamily="2" charset="2"/>
              <a:buChar char="q"/>
            </a:pPr>
            <a:r>
              <a:rPr lang="en-US" sz="2000" b="1" dirty="0"/>
              <a:t>MongoDB (MongoDB Atlas) for Database Communication </a:t>
            </a:r>
            <a:endParaRPr lang="en-US" sz="20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D898F67-CD63-05A1-659C-32BE371D3ABF}"/>
              </a:ext>
            </a:extLst>
          </p:cNvPr>
          <p:cNvSpPr txBox="1"/>
          <p:nvPr/>
        </p:nvSpPr>
        <p:spPr>
          <a:xfrm>
            <a:off x="7513228" y="815725"/>
            <a:ext cx="3730623" cy="3477875"/>
          </a:xfrm>
          <a:prstGeom prst="rect">
            <a:avLst/>
          </a:prstGeom>
          <a:noFill/>
        </p:spPr>
        <p:txBody>
          <a:bodyPr wrap="square" rtlCol="0">
            <a:spAutoFit/>
          </a:bodyPr>
          <a:lstStyle/>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Make Prediction </a:t>
            </a:r>
          </a:p>
          <a:p>
            <a:pPr marL="742950" lvl="1"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Technologies Involve </a:t>
            </a:r>
          </a:p>
          <a:p>
            <a:pPr lvl="1"/>
            <a:r>
              <a:rPr lang="en-US" sz="2000" b="1" dirty="0">
                <a:latin typeface="Times New Roman" panose="02020603050405020304" pitchFamily="18" charset="0"/>
                <a:cs typeface="Times New Roman" panose="02020603050405020304" pitchFamily="18" charset="0"/>
              </a:rPr>
              <a:t>Python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OpenCV (cv2), NumPy, TensorFlow, </a:t>
            </a:r>
            <a:r>
              <a:rPr lang="en-US" sz="2000" b="1" dirty="0" err="1">
                <a:latin typeface="Times New Roman" panose="02020603050405020304" pitchFamily="18" charset="0"/>
                <a:cs typeface="Times New Roman" panose="02020603050405020304" pitchFamily="18" charset="0"/>
              </a:rPr>
              <a:t>Keras</a:t>
            </a:r>
            <a:r>
              <a:rPr lang="en-US" sz="2000" b="1" dirty="0">
                <a:latin typeface="Times New Roman" panose="02020603050405020304" pitchFamily="18" charset="0"/>
                <a:cs typeface="Times New Roman" panose="02020603050405020304" pitchFamily="18" charset="0"/>
              </a:rPr>
              <a:t>, </a:t>
            </a:r>
            <a:r>
              <a:rPr lang="en-US" sz="2000" b="1" dirty="0"/>
              <a:t>PIL (Python Imaging Library), HTML/CSS (via </a:t>
            </a:r>
            <a:r>
              <a:rPr lang="en-US" sz="2000" b="1" dirty="0" err="1"/>
              <a:t>Streamlit</a:t>
            </a:r>
            <a:r>
              <a:rPr lang="en-US" sz="2000" b="1" dirty="0"/>
              <a:t>)</a:t>
            </a:r>
            <a:endParaRPr lang="en-US" sz="20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000" dirty="0"/>
          </a:p>
        </p:txBody>
      </p:sp>
      <p:sp>
        <p:nvSpPr>
          <p:cNvPr id="14" name="TextBox 13">
            <a:extLst>
              <a:ext uri="{FF2B5EF4-FFF2-40B4-BE49-F238E27FC236}">
                <a16:creationId xmlns:a16="http://schemas.microsoft.com/office/drawing/2014/main" id="{6C62FB39-551F-2CBF-515F-F92B72C9209F}"/>
              </a:ext>
            </a:extLst>
          </p:cNvPr>
          <p:cNvSpPr txBox="1"/>
          <p:nvPr/>
        </p:nvSpPr>
        <p:spPr>
          <a:xfrm>
            <a:off x="7924800" y="3333422"/>
            <a:ext cx="4038600" cy="646331"/>
          </a:xfrm>
          <a:prstGeom prst="rect">
            <a:avLst/>
          </a:prstGeom>
          <a:noFill/>
        </p:spPr>
        <p:txBody>
          <a:bodyPr wrap="square" rtlCol="0">
            <a:spAutoFit/>
          </a:bodyPr>
          <a:lstStyle/>
          <a:p>
            <a:r>
              <a:rPr lang="en-US" dirty="0" err="1"/>
              <a:t>Jupyter</a:t>
            </a:r>
            <a:r>
              <a:rPr lang="en-US" dirty="0"/>
              <a:t> Notebook</a:t>
            </a:r>
          </a:p>
          <a:p>
            <a:r>
              <a:rPr lang="en-US" dirty="0"/>
              <a:t>Visual Studio Code </a:t>
            </a:r>
          </a:p>
        </p:txBody>
      </p:sp>
    </p:spTree>
    <p:extLst>
      <p:ext uri="{BB962C8B-B14F-4D97-AF65-F5344CB8AC3E}">
        <p14:creationId xmlns:p14="http://schemas.microsoft.com/office/powerpoint/2010/main" val="8563067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511C71F8-890F-E6FC-DF6D-12A418D35043}"/>
              </a:ext>
            </a:extLst>
          </p:cNvPr>
          <p:cNvSpPr>
            <a:spLocks noGrp="1"/>
          </p:cNvSpPr>
          <p:nvPr>
            <p:ph type="dt" sz="half" idx="10"/>
          </p:nvPr>
        </p:nvSpPr>
        <p:spPr/>
        <p:txBody>
          <a:bodyPr/>
          <a:lstStyle/>
          <a:p>
            <a:fld id="{86C191A2-C7D1-49B3-A473-0AF2E7835CC1}" type="datetime1">
              <a:rPr lang="en-US" smtClean="0"/>
              <a:t>11/2/2023</a:t>
            </a:fld>
            <a:endParaRPr lang="en-US"/>
          </a:p>
        </p:txBody>
      </p:sp>
      <p:sp>
        <p:nvSpPr>
          <p:cNvPr id="6" name="Slide Number Placeholder 5">
            <a:extLst>
              <a:ext uri="{FF2B5EF4-FFF2-40B4-BE49-F238E27FC236}">
                <a16:creationId xmlns:a16="http://schemas.microsoft.com/office/drawing/2014/main" id="{F98028F5-89F7-59EF-D16A-A6E969BC3B35}"/>
              </a:ext>
            </a:extLst>
          </p:cNvPr>
          <p:cNvSpPr>
            <a:spLocks noGrp="1"/>
          </p:cNvSpPr>
          <p:nvPr>
            <p:ph type="sldNum" sz="quarter" idx="12"/>
          </p:nvPr>
        </p:nvSpPr>
        <p:spPr/>
        <p:txBody>
          <a:bodyPr/>
          <a:lstStyle/>
          <a:p>
            <a:fld id="{D57F1E4F-1CFF-5643-939E-217C01CDF565}" type="slidenum">
              <a:rPr lang="en-US" smtClean="0"/>
              <a:t>71</a:t>
            </a:fld>
            <a:endParaRPr lang="en-US"/>
          </a:p>
        </p:txBody>
      </p:sp>
      <p:sp>
        <p:nvSpPr>
          <p:cNvPr id="4" name="Title 1">
            <a:extLst>
              <a:ext uri="{FF2B5EF4-FFF2-40B4-BE49-F238E27FC236}">
                <a16:creationId xmlns:a16="http://schemas.microsoft.com/office/drawing/2014/main" id="{3AC38A25-DF23-E837-3253-90E99275D072}"/>
              </a:ext>
            </a:extLst>
          </p:cNvPr>
          <p:cNvSpPr>
            <a:spLocks noGrp="1"/>
          </p:cNvSpPr>
          <p:nvPr>
            <p:ph type="title"/>
          </p:nvPr>
        </p:nvSpPr>
        <p:spPr>
          <a:xfrm>
            <a:off x="1981200" y="0"/>
            <a:ext cx="7580312" cy="748606"/>
          </a:xfrm>
        </p:spPr>
        <p:txBody>
          <a:bodyPr>
            <a:normAutofit fontScale="90000"/>
          </a:bodyPr>
          <a:lstStyle/>
          <a:p>
            <a:pPr algn="ctr"/>
            <a:r>
              <a:rPr lang="en-US" sz="4400" b="1" dirty="0">
                <a:solidFill>
                  <a:srgbClr val="0070C0"/>
                </a:solidFill>
                <a:latin typeface="Times New Roman" panose="02020603050405020304" pitchFamily="18" charset="0"/>
                <a:cs typeface="Times New Roman" panose="02020603050405020304" pitchFamily="18" charset="0"/>
              </a:rPr>
              <a:t>Developed solution </a:t>
            </a:r>
            <a:endParaRPr lang="en-US" dirty="0">
              <a:solidFill>
                <a:srgbClr val="0070C0"/>
              </a:solidFill>
            </a:endParaRPr>
          </a:p>
        </p:txBody>
      </p:sp>
      <p:sp>
        <p:nvSpPr>
          <p:cNvPr id="14" name="TextBox 13">
            <a:extLst>
              <a:ext uri="{FF2B5EF4-FFF2-40B4-BE49-F238E27FC236}">
                <a16:creationId xmlns:a16="http://schemas.microsoft.com/office/drawing/2014/main" id="{0B3524C7-D222-A4C1-BFD4-CACA4A7144CD}"/>
              </a:ext>
            </a:extLst>
          </p:cNvPr>
          <p:cNvSpPr txBox="1"/>
          <p:nvPr/>
        </p:nvSpPr>
        <p:spPr>
          <a:xfrm>
            <a:off x="1524000" y="748606"/>
            <a:ext cx="3124200" cy="646331"/>
          </a:xfrm>
          <a:prstGeom prst="rect">
            <a:avLst/>
          </a:prstGeom>
          <a:noFill/>
        </p:spPr>
        <p:txBody>
          <a:bodyPr wrap="square" rtlCol="0">
            <a:spAutoFit/>
          </a:bodyPr>
          <a:lstStyle/>
          <a:p>
            <a:r>
              <a:rPr lang="en-US" dirty="0"/>
              <a:t>Dataset Training and model for make prediction </a:t>
            </a:r>
          </a:p>
        </p:txBody>
      </p:sp>
      <p:pic>
        <p:nvPicPr>
          <p:cNvPr id="16" name="Picture 15">
            <a:extLst>
              <a:ext uri="{FF2B5EF4-FFF2-40B4-BE49-F238E27FC236}">
                <a16:creationId xmlns:a16="http://schemas.microsoft.com/office/drawing/2014/main" id="{953C7D32-93CB-20DE-5DD6-639FCC4188E9}"/>
              </a:ext>
            </a:extLst>
          </p:cNvPr>
          <p:cNvPicPr>
            <a:picLocks noChangeAspect="1"/>
          </p:cNvPicPr>
          <p:nvPr/>
        </p:nvPicPr>
        <p:blipFill>
          <a:blip r:embed="rId2"/>
          <a:stretch>
            <a:fillRect/>
          </a:stretch>
        </p:blipFill>
        <p:spPr>
          <a:xfrm>
            <a:off x="1066800" y="1497212"/>
            <a:ext cx="6424627" cy="3989188"/>
          </a:xfrm>
          <a:prstGeom prst="rect">
            <a:avLst/>
          </a:prstGeom>
        </p:spPr>
      </p:pic>
      <p:pic>
        <p:nvPicPr>
          <p:cNvPr id="18" name="Picture 17">
            <a:extLst>
              <a:ext uri="{FF2B5EF4-FFF2-40B4-BE49-F238E27FC236}">
                <a16:creationId xmlns:a16="http://schemas.microsoft.com/office/drawing/2014/main" id="{268E3F48-CABE-E502-22DC-9BD355A3327B}"/>
              </a:ext>
            </a:extLst>
          </p:cNvPr>
          <p:cNvPicPr>
            <a:picLocks noChangeAspect="1"/>
          </p:cNvPicPr>
          <p:nvPr/>
        </p:nvPicPr>
        <p:blipFill>
          <a:blip r:embed="rId3"/>
          <a:stretch>
            <a:fillRect/>
          </a:stretch>
        </p:blipFill>
        <p:spPr>
          <a:xfrm>
            <a:off x="6749472" y="770881"/>
            <a:ext cx="5260759" cy="3267720"/>
          </a:xfrm>
          <a:prstGeom prst="rect">
            <a:avLst/>
          </a:prstGeom>
        </p:spPr>
      </p:pic>
      <p:pic>
        <p:nvPicPr>
          <p:cNvPr id="20" name="Picture 19">
            <a:extLst>
              <a:ext uri="{FF2B5EF4-FFF2-40B4-BE49-F238E27FC236}">
                <a16:creationId xmlns:a16="http://schemas.microsoft.com/office/drawing/2014/main" id="{EDE94822-90BD-3931-919D-95AE55DA8897}"/>
              </a:ext>
            </a:extLst>
          </p:cNvPr>
          <p:cNvPicPr>
            <a:picLocks noChangeAspect="1"/>
          </p:cNvPicPr>
          <p:nvPr/>
        </p:nvPicPr>
        <p:blipFill>
          <a:blip r:embed="rId4"/>
          <a:stretch>
            <a:fillRect/>
          </a:stretch>
        </p:blipFill>
        <p:spPr>
          <a:xfrm>
            <a:off x="4858505" y="3886200"/>
            <a:ext cx="3932897" cy="2895601"/>
          </a:xfrm>
          <a:prstGeom prst="rect">
            <a:avLst/>
          </a:prstGeom>
        </p:spPr>
      </p:pic>
    </p:spTree>
    <p:extLst>
      <p:ext uri="{BB962C8B-B14F-4D97-AF65-F5344CB8AC3E}">
        <p14:creationId xmlns:p14="http://schemas.microsoft.com/office/powerpoint/2010/main" val="39387098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356EE7-DBD2-A2DD-4603-73D7007BAD1C}"/>
              </a:ext>
            </a:extLst>
          </p:cNvPr>
          <p:cNvSpPr txBox="1">
            <a:spLocks noGrp="1"/>
          </p:cNvSpPr>
          <p:nvPr>
            <p:ph idx="1"/>
          </p:nvPr>
        </p:nvSpPr>
        <p:spPr>
          <a:xfrm>
            <a:off x="1600200" y="506348"/>
            <a:ext cx="9745133" cy="400110"/>
          </a:xfrm>
          <a:prstGeom prst="rect">
            <a:avLst/>
          </a:prstGeom>
          <a:noFill/>
        </p:spPr>
        <p:txBody>
          <a:bodyPr wrap="square">
            <a:spAutoFit/>
          </a:bodyPr>
          <a:lstStyle/>
          <a:p>
            <a:pPr rtl="0">
              <a:spcBef>
                <a:spcPts val="1800"/>
              </a:spcBef>
              <a:spcAft>
                <a:spcPts val="400"/>
              </a:spcAft>
            </a:pPr>
            <a:r>
              <a:rPr lang="en-US" sz="20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Main application - Backend </a:t>
            </a:r>
          </a:p>
        </p:txBody>
      </p:sp>
      <p:sp>
        <p:nvSpPr>
          <p:cNvPr id="5" name="Rectangle 4">
            <a:extLst>
              <a:ext uri="{FF2B5EF4-FFF2-40B4-BE49-F238E27FC236}">
                <a16:creationId xmlns:a16="http://schemas.microsoft.com/office/drawing/2014/main" id="{4C7F3F38-E873-7B23-4E55-8B6EC9C8FB33}"/>
              </a:ext>
            </a:extLst>
          </p:cNvPr>
          <p:cNvSpPr/>
          <p:nvPr/>
        </p:nvSpPr>
        <p:spPr>
          <a:xfrm>
            <a:off x="36576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mbria"/>
                <a:ea typeface="+mn-ea"/>
                <a:cs typeface="+mn-cs"/>
              </a:defRPr>
            </a:lvl1pPr>
            <a:lvl2pPr marL="457200" algn="l" defTabSz="914400" rtl="0" eaLnBrk="1" latinLnBrk="0" hangingPunct="1">
              <a:defRPr sz="1800" kern="1200">
                <a:solidFill>
                  <a:srgbClr val="FFFFFF"/>
                </a:solidFill>
                <a:latin typeface="Cambria"/>
                <a:ea typeface="+mn-ea"/>
                <a:cs typeface="+mn-cs"/>
              </a:defRPr>
            </a:lvl2pPr>
            <a:lvl3pPr marL="914400" algn="l" defTabSz="914400" rtl="0" eaLnBrk="1" latinLnBrk="0" hangingPunct="1">
              <a:defRPr sz="1800" kern="1200">
                <a:solidFill>
                  <a:srgbClr val="FFFFFF"/>
                </a:solidFill>
                <a:latin typeface="Cambria"/>
                <a:ea typeface="+mn-ea"/>
                <a:cs typeface="+mn-cs"/>
              </a:defRPr>
            </a:lvl3pPr>
            <a:lvl4pPr marL="1371600" algn="l" defTabSz="914400" rtl="0" eaLnBrk="1" latinLnBrk="0" hangingPunct="1">
              <a:defRPr sz="1800" kern="1200">
                <a:solidFill>
                  <a:srgbClr val="FFFFFF"/>
                </a:solidFill>
                <a:latin typeface="Cambria"/>
                <a:ea typeface="+mn-ea"/>
                <a:cs typeface="+mn-cs"/>
              </a:defRPr>
            </a:lvl4pPr>
            <a:lvl5pPr marL="1828800" algn="l" defTabSz="914400" rtl="0" eaLnBrk="1" latinLnBrk="0" hangingPunct="1">
              <a:defRPr sz="1800" kern="1200">
                <a:solidFill>
                  <a:srgbClr val="FFFFFF"/>
                </a:solidFill>
                <a:latin typeface="Cambria"/>
                <a:ea typeface="+mn-ea"/>
                <a:cs typeface="+mn-cs"/>
              </a:defRPr>
            </a:lvl5pPr>
            <a:lvl6pPr marL="2286000" algn="l" defTabSz="914400" rtl="0" eaLnBrk="1" latinLnBrk="0" hangingPunct="1">
              <a:defRPr sz="1800" kern="1200">
                <a:solidFill>
                  <a:srgbClr val="FFFFFF"/>
                </a:solidFill>
                <a:latin typeface="Cambria"/>
                <a:ea typeface="+mn-ea"/>
                <a:cs typeface="+mn-cs"/>
              </a:defRPr>
            </a:lvl6pPr>
            <a:lvl7pPr marL="2743200" algn="l" defTabSz="914400" rtl="0" eaLnBrk="1" latinLnBrk="0" hangingPunct="1">
              <a:defRPr sz="1800" kern="1200">
                <a:solidFill>
                  <a:srgbClr val="FFFFFF"/>
                </a:solidFill>
                <a:latin typeface="Cambria"/>
                <a:ea typeface="+mn-ea"/>
                <a:cs typeface="+mn-cs"/>
              </a:defRPr>
            </a:lvl7pPr>
            <a:lvl8pPr marL="3200400" algn="l" defTabSz="914400" rtl="0" eaLnBrk="1" latinLnBrk="0" hangingPunct="1">
              <a:defRPr sz="1800" kern="1200">
                <a:solidFill>
                  <a:srgbClr val="FFFFFF"/>
                </a:solidFill>
                <a:latin typeface="Cambria"/>
                <a:ea typeface="+mn-ea"/>
                <a:cs typeface="+mn-cs"/>
              </a:defRPr>
            </a:lvl8pPr>
            <a:lvl9pPr marL="3657600" algn="l" defTabSz="914400" rtl="0" eaLnBrk="1" latinLnBrk="0" hangingPunct="1">
              <a:defRPr sz="1800" kern="1200">
                <a:solidFill>
                  <a:srgbClr val="FFFFFF"/>
                </a:solidFill>
                <a:latin typeface="Cambria"/>
                <a:ea typeface="+mn-ea"/>
                <a:cs typeface="+mn-cs"/>
              </a:defRPr>
            </a:lvl9pPr>
          </a:lstStyle>
          <a:p>
            <a:r>
              <a:rPr lang="en-US" sz="1800">
                <a:solidFill>
                  <a:schemeClr val="tx1"/>
                </a:solidFill>
              </a:rPr>
              <a:t>IT20156374 |   Fernando A.P. |</a:t>
            </a:r>
            <a:r>
              <a:rPr lang="en-US" sz="1800" b="0">
                <a:solidFill>
                  <a:schemeClr val="tx1"/>
                </a:solidFill>
              </a:rPr>
              <a:t>TMP-23-103</a:t>
            </a:r>
          </a:p>
        </p:txBody>
      </p:sp>
      <p:sp>
        <p:nvSpPr>
          <p:cNvPr id="12" name="Title 1">
            <a:extLst>
              <a:ext uri="{FF2B5EF4-FFF2-40B4-BE49-F238E27FC236}">
                <a16:creationId xmlns:a16="http://schemas.microsoft.com/office/drawing/2014/main" id="{82D177B1-84E5-6625-B10F-59652B4A2081}"/>
              </a:ext>
            </a:extLst>
          </p:cNvPr>
          <p:cNvSpPr>
            <a:spLocks noGrp="1"/>
          </p:cNvSpPr>
          <p:nvPr>
            <p:ph type="title"/>
          </p:nvPr>
        </p:nvSpPr>
        <p:spPr>
          <a:xfrm>
            <a:off x="2305844" y="-42203"/>
            <a:ext cx="7580312" cy="748606"/>
          </a:xfrm>
        </p:spPr>
        <p:txBody>
          <a:bodyPr>
            <a:normAutofit fontScale="90000"/>
          </a:bodyPr>
          <a:lstStyle/>
          <a:p>
            <a:pPr algn="ctr"/>
            <a:r>
              <a:rPr lang="en-US" sz="4400" b="1" dirty="0">
                <a:solidFill>
                  <a:srgbClr val="0070C0"/>
                </a:solidFill>
                <a:latin typeface="Times New Roman" panose="02020603050405020304" pitchFamily="18" charset="0"/>
                <a:cs typeface="Times New Roman" panose="02020603050405020304" pitchFamily="18" charset="0"/>
              </a:rPr>
              <a:t>Developed solution </a:t>
            </a:r>
            <a:r>
              <a:rPr lang="en-US" sz="2700" b="1" dirty="0">
                <a:solidFill>
                  <a:srgbClr val="0070C0"/>
                </a:solidFill>
                <a:latin typeface="Times New Roman" panose="02020603050405020304" pitchFamily="18" charset="0"/>
                <a:cs typeface="Times New Roman" panose="02020603050405020304" pitchFamily="18" charset="0"/>
              </a:rPr>
              <a:t>cont</a:t>
            </a:r>
            <a:r>
              <a:rPr lang="en-US" sz="4400" b="1" dirty="0">
                <a:solidFill>
                  <a:srgbClr val="0070C0"/>
                </a:solidFill>
                <a:latin typeface="Times New Roman" panose="02020603050405020304" pitchFamily="18" charset="0"/>
                <a:cs typeface="Times New Roman" panose="02020603050405020304" pitchFamily="18" charset="0"/>
              </a:rPr>
              <a:t>. </a:t>
            </a:r>
            <a:endParaRPr lang="en-US" dirty="0">
              <a:solidFill>
                <a:srgbClr val="0070C0"/>
              </a:solidFill>
            </a:endParaRPr>
          </a:p>
        </p:txBody>
      </p:sp>
      <p:pic>
        <p:nvPicPr>
          <p:cNvPr id="6" name="Picture 5">
            <a:extLst>
              <a:ext uri="{FF2B5EF4-FFF2-40B4-BE49-F238E27FC236}">
                <a16:creationId xmlns:a16="http://schemas.microsoft.com/office/drawing/2014/main" id="{DF8ABF49-287E-D8FF-3E70-399D3C3B6FA4}"/>
              </a:ext>
            </a:extLst>
          </p:cNvPr>
          <p:cNvPicPr>
            <a:picLocks noChangeAspect="1"/>
          </p:cNvPicPr>
          <p:nvPr/>
        </p:nvPicPr>
        <p:blipFill>
          <a:blip r:embed="rId2"/>
          <a:stretch>
            <a:fillRect/>
          </a:stretch>
        </p:blipFill>
        <p:spPr>
          <a:xfrm>
            <a:off x="1469793" y="1009696"/>
            <a:ext cx="5693007" cy="3277047"/>
          </a:xfrm>
          <a:prstGeom prst="rect">
            <a:avLst/>
          </a:prstGeom>
        </p:spPr>
      </p:pic>
      <p:pic>
        <p:nvPicPr>
          <p:cNvPr id="8" name="Picture 7">
            <a:extLst>
              <a:ext uri="{FF2B5EF4-FFF2-40B4-BE49-F238E27FC236}">
                <a16:creationId xmlns:a16="http://schemas.microsoft.com/office/drawing/2014/main" id="{63AB4B54-76A9-DEAE-0173-3CA83E3945B0}"/>
              </a:ext>
            </a:extLst>
          </p:cNvPr>
          <p:cNvPicPr>
            <a:picLocks noChangeAspect="1"/>
          </p:cNvPicPr>
          <p:nvPr/>
        </p:nvPicPr>
        <p:blipFill>
          <a:blip r:embed="rId3"/>
          <a:stretch>
            <a:fillRect/>
          </a:stretch>
        </p:blipFill>
        <p:spPr>
          <a:xfrm>
            <a:off x="4953000" y="2354233"/>
            <a:ext cx="6087981" cy="3938587"/>
          </a:xfrm>
          <a:prstGeom prst="rect">
            <a:avLst/>
          </a:prstGeom>
        </p:spPr>
      </p:pic>
    </p:spTree>
    <p:extLst>
      <p:ext uri="{BB962C8B-B14F-4D97-AF65-F5344CB8AC3E}">
        <p14:creationId xmlns:p14="http://schemas.microsoft.com/office/powerpoint/2010/main" val="30763852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DE058B-BD70-11A5-59A8-18CEDBFC7B0B}"/>
              </a:ext>
            </a:extLst>
          </p:cNvPr>
          <p:cNvSpPr txBox="1">
            <a:spLocks/>
          </p:cNvSpPr>
          <p:nvPr/>
        </p:nvSpPr>
        <p:spPr>
          <a:xfrm>
            <a:off x="2305843" y="152400"/>
            <a:ext cx="7580312" cy="748606"/>
          </a:xfrm>
          <a:prstGeom prst="rect">
            <a:avLst/>
          </a:prstGeom>
        </p:spPr>
        <p:txBody>
          <a:bodyPr>
            <a:normAutofit fontScale="975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a:solidFill>
                  <a:srgbClr val="0070C0"/>
                </a:solidFill>
                <a:latin typeface="Times New Roman" panose="02020603050405020304" pitchFamily="18" charset="0"/>
                <a:cs typeface="Times New Roman" panose="02020603050405020304" pitchFamily="18" charset="0"/>
              </a:rPr>
              <a:t>Developed solution </a:t>
            </a:r>
            <a:r>
              <a:rPr lang="en-US" sz="2700" b="1">
                <a:solidFill>
                  <a:srgbClr val="0070C0"/>
                </a:solidFill>
                <a:latin typeface="Times New Roman" panose="02020603050405020304" pitchFamily="18" charset="0"/>
                <a:cs typeface="Times New Roman" panose="02020603050405020304" pitchFamily="18" charset="0"/>
              </a:rPr>
              <a:t>cont</a:t>
            </a:r>
            <a:r>
              <a:rPr lang="en-US" sz="4400" b="1">
                <a:solidFill>
                  <a:srgbClr val="0070C0"/>
                </a:solidFill>
                <a:latin typeface="Times New Roman" panose="02020603050405020304" pitchFamily="18" charset="0"/>
                <a:cs typeface="Times New Roman" panose="02020603050405020304" pitchFamily="18" charset="0"/>
              </a:rPr>
              <a:t>. </a:t>
            </a:r>
            <a:endParaRPr lang="en-US" dirty="0">
              <a:solidFill>
                <a:srgbClr val="0070C0"/>
              </a:solidFill>
            </a:endParaRPr>
          </a:p>
        </p:txBody>
      </p:sp>
      <p:pic>
        <p:nvPicPr>
          <p:cNvPr id="5" name="Picture 4">
            <a:extLst>
              <a:ext uri="{FF2B5EF4-FFF2-40B4-BE49-F238E27FC236}">
                <a16:creationId xmlns:a16="http://schemas.microsoft.com/office/drawing/2014/main" id="{2DE08889-36C2-B6C6-9F47-1049C91E0E35}"/>
              </a:ext>
            </a:extLst>
          </p:cNvPr>
          <p:cNvPicPr>
            <a:picLocks noChangeAspect="1"/>
          </p:cNvPicPr>
          <p:nvPr/>
        </p:nvPicPr>
        <p:blipFill>
          <a:blip r:embed="rId2"/>
          <a:stretch>
            <a:fillRect/>
          </a:stretch>
        </p:blipFill>
        <p:spPr>
          <a:xfrm>
            <a:off x="914400" y="901007"/>
            <a:ext cx="7267595" cy="4204394"/>
          </a:xfrm>
          <a:prstGeom prst="rect">
            <a:avLst/>
          </a:prstGeom>
        </p:spPr>
      </p:pic>
      <p:pic>
        <p:nvPicPr>
          <p:cNvPr id="7" name="Picture 6">
            <a:extLst>
              <a:ext uri="{FF2B5EF4-FFF2-40B4-BE49-F238E27FC236}">
                <a16:creationId xmlns:a16="http://schemas.microsoft.com/office/drawing/2014/main" id="{CE58D351-A3F9-91D3-523A-3E1D969BE262}"/>
              </a:ext>
            </a:extLst>
          </p:cNvPr>
          <p:cNvPicPr>
            <a:picLocks noChangeAspect="1"/>
          </p:cNvPicPr>
          <p:nvPr/>
        </p:nvPicPr>
        <p:blipFill>
          <a:blip r:embed="rId3"/>
          <a:stretch>
            <a:fillRect/>
          </a:stretch>
        </p:blipFill>
        <p:spPr>
          <a:xfrm>
            <a:off x="6705600" y="3200400"/>
            <a:ext cx="5325650" cy="3238500"/>
          </a:xfrm>
          <a:prstGeom prst="rect">
            <a:avLst/>
          </a:prstGeom>
        </p:spPr>
      </p:pic>
    </p:spTree>
    <p:extLst>
      <p:ext uri="{BB962C8B-B14F-4D97-AF65-F5344CB8AC3E}">
        <p14:creationId xmlns:p14="http://schemas.microsoft.com/office/powerpoint/2010/main" val="25200600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57832" y="55783"/>
            <a:ext cx="6587765" cy="1007944"/>
          </a:xfrm>
        </p:spPr>
        <p:txBody>
          <a:bodyPr>
            <a:normAutofit/>
          </a:bodyPr>
          <a:lstStyle/>
          <a:p>
            <a:pPr algn="l"/>
            <a:r>
              <a:rPr lang="en-US" b="1" dirty="0">
                <a:solidFill>
                  <a:schemeClr val="accent1">
                    <a:lumMod val="75000"/>
                  </a:schemeClr>
                </a:solidFill>
                <a:latin typeface="Times New Roman" panose="02020603050405020304" pitchFamily="18" charset="0"/>
                <a:cs typeface="Times New Roman" panose="02020603050405020304" pitchFamily="18" charset="0"/>
              </a:rPr>
              <a:t>Results and Discussion</a:t>
            </a:r>
          </a:p>
        </p:txBody>
      </p:sp>
      <p:sp>
        <p:nvSpPr>
          <p:cNvPr id="2" name="Content Placeholder 5">
            <a:extLst>
              <a:ext uri="{FF2B5EF4-FFF2-40B4-BE49-F238E27FC236}">
                <a16:creationId xmlns:a16="http://schemas.microsoft.com/office/drawing/2014/main" id="{85A322A8-4ADE-E3CC-8030-DED929A47028}"/>
              </a:ext>
            </a:extLst>
          </p:cNvPr>
          <p:cNvSpPr txBox="1">
            <a:spLocks/>
          </p:cNvSpPr>
          <p:nvPr/>
        </p:nvSpPr>
        <p:spPr>
          <a:xfrm>
            <a:off x="520830" y="1328619"/>
            <a:ext cx="9199183" cy="3651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b="1" dirty="0"/>
          </a:p>
        </p:txBody>
      </p:sp>
      <p:sp>
        <p:nvSpPr>
          <p:cNvPr id="3" name="Rectangle 2">
            <a:extLst>
              <a:ext uri="{FF2B5EF4-FFF2-40B4-BE49-F238E27FC236}">
                <a16:creationId xmlns:a16="http://schemas.microsoft.com/office/drawing/2014/main" id="{03F43F9E-2C8E-A38A-2845-CF651B6D4696}"/>
              </a:ext>
            </a:extLst>
          </p:cNvPr>
          <p:cNvSpPr/>
          <p:nvPr/>
        </p:nvSpPr>
        <p:spPr>
          <a:xfrm>
            <a:off x="3048000" y="643709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IT20015244</a:t>
            </a:r>
            <a:r>
              <a:rPr lang="en-US" sz="1800" dirty="0">
                <a:solidFill>
                  <a:schemeClr val="tx1"/>
                </a:solidFill>
              </a:rPr>
              <a:t>  |   </a:t>
            </a:r>
            <a:r>
              <a:rPr lang="en-US" dirty="0">
                <a:solidFill>
                  <a:schemeClr val="tx1"/>
                </a:solidFill>
              </a:rPr>
              <a:t>Wijesinghe R.M.U.S</a:t>
            </a:r>
            <a:r>
              <a:rPr lang="en-US" sz="1800" dirty="0">
                <a:solidFill>
                  <a:schemeClr val="tx1"/>
                </a:solidFill>
              </a:rPr>
              <a:t> |   </a:t>
            </a:r>
            <a:r>
              <a:rPr lang="en-US" sz="1800" b="0" dirty="0">
                <a:solidFill>
                  <a:schemeClr val="tx1"/>
                </a:solidFill>
              </a:rPr>
              <a:t>TMP-23-103</a:t>
            </a:r>
          </a:p>
        </p:txBody>
      </p:sp>
      <p:sp>
        <p:nvSpPr>
          <p:cNvPr id="4" name="TextBox 3">
            <a:extLst>
              <a:ext uri="{FF2B5EF4-FFF2-40B4-BE49-F238E27FC236}">
                <a16:creationId xmlns:a16="http://schemas.microsoft.com/office/drawing/2014/main" id="{7D55D3B7-77A6-5309-72FF-8F69B5FC2769}"/>
              </a:ext>
            </a:extLst>
          </p:cNvPr>
          <p:cNvSpPr txBox="1"/>
          <p:nvPr/>
        </p:nvSpPr>
        <p:spPr>
          <a:xfrm>
            <a:off x="1350782" y="959287"/>
            <a:ext cx="5105400" cy="369332"/>
          </a:xfrm>
          <a:prstGeom prst="rect">
            <a:avLst/>
          </a:prstGeom>
          <a:noFill/>
        </p:spPr>
        <p:txBody>
          <a:bodyPr wrap="square" rtlCol="0">
            <a:sp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Model Results and Accuracy of prediction</a:t>
            </a:r>
          </a:p>
        </p:txBody>
      </p:sp>
      <p:sp>
        <p:nvSpPr>
          <p:cNvPr id="6" name="TextBox 5">
            <a:extLst>
              <a:ext uri="{FF2B5EF4-FFF2-40B4-BE49-F238E27FC236}">
                <a16:creationId xmlns:a16="http://schemas.microsoft.com/office/drawing/2014/main" id="{4BC28172-39D6-1C36-6902-C7D9E1A5C52A}"/>
              </a:ext>
            </a:extLst>
          </p:cNvPr>
          <p:cNvSpPr txBox="1"/>
          <p:nvPr/>
        </p:nvSpPr>
        <p:spPr>
          <a:xfrm>
            <a:off x="1304282" y="1328619"/>
            <a:ext cx="8341315" cy="923330"/>
          </a:xfrm>
          <a:prstGeom prst="rect">
            <a:avLst/>
          </a:prstGeom>
          <a:noFill/>
        </p:spPr>
        <p:txBody>
          <a:bodyPr wrap="square" rtlCol="0">
            <a:spAutoFit/>
          </a:bodyPr>
          <a:lstStyle/>
          <a:p>
            <a:pPr marL="285750" indent="-285750">
              <a:buFont typeface="Wingdings" panose="05000000000000000000" pitchFamily="2" charset="2"/>
              <a:buChar char="ü"/>
            </a:pPr>
            <a:r>
              <a:rPr lang="en-US" dirty="0"/>
              <a:t>Used two models </a:t>
            </a:r>
          </a:p>
          <a:p>
            <a:pPr marL="285750" indent="-285750">
              <a:buFont typeface="Wingdings" panose="05000000000000000000" pitchFamily="2" charset="2"/>
              <a:buChar char="§"/>
            </a:pPr>
            <a:r>
              <a:rPr lang="en-US" b="1" dirty="0"/>
              <a:t>LRCN Model (Long-Short Term Memory Convolutional Neural Network)</a:t>
            </a:r>
          </a:p>
          <a:p>
            <a:pPr marL="285750" indent="-285750">
              <a:buFont typeface="Wingdings" panose="05000000000000000000" pitchFamily="2" charset="2"/>
              <a:buChar char="§"/>
            </a:pPr>
            <a:r>
              <a:rPr lang="en-US" b="1" dirty="0" err="1"/>
              <a:t>ConvLSTM</a:t>
            </a:r>
            <a:r>
              <a:rPr lang="en-US" b="1" dirty="0"/>
              <a:t> Model (Convolutional Long-Short Term Memory Model)</a:t>
            </a:r>
            <a:endParaRPr lang="en-US" dirty="0"/>
          </a:p>
        </p:txBody>
      </p:sp>
      <p:graphicFrame>
        <p:nvGraphicFramePr>
          <p:cNvPr id="7" name="Table 7">
            <a:extLst>
              <a:ext uri="{FF2B5EF4-FFF2-40B4-BE49-F238E27FC236}">
                <a16:creationId xmlns:a16="http://schemas.microsoft.com/office/drawing/2014/main" id="{5BD66AB8-7F22-9460-D3CB-8DFAD17A13D8}"/>
              </a:ext>
            </a:extLst>
          </p:cNvPr>
          <p:cNvGraphicFramePr>
            <a:graphicFrameLocks noGrp="1"/>
          </p:cNvGraphicFramePr>
          <p:nvPr/>
        </p:nvGraphicFramePr>
        <p:xfrm>
          <a:off x="1304283" y="2306944"/>
          <a:ext cx="10430517" cy="3591769"/>
        </p:xfrm>
        <a:graphic>
          <a:graphicData uri="http://schemas.openxmlformats.org/drawingml/2006/table">
            <a:tbl>
              <a:tblPr firstRow="1" bandRow="1">
                <a:tableStyleId>{5C22544A-7EE6-4342-B048-85BDC9FD1C3A}</a:tableStyleId>
              </a:tblPr>
              <a:tblGrid>
                <a:gridCol w="3476839">
                  <a:extLst>
                    <a:ext uri="{9D8B030D-6E8A-4147-A177-3AD203B41FA5}">
                      <a16:colId xmlns:a16="http://schemas.microsoft.com/office/drawing/2014/main" val="3626437850"/>
                    </a:ext>
                  </a:extLst>
                </a:gridCol>
                <a:gridCol w="3476839">
                  <a:extLst>
                    <a:ext uri="{9D8B030D-6E8A-4147-A177-3AD203B41FA5}">
                      <a16:colId xmlns:a16="http://schemas.microsoft.com/office/drawing/2014/main" val="2501221529"/>
                    </a:ext>
                  </a:extLst>
                </a:gridCol>
                <a:gridCol w="3476839">
                  <a:extLst>
                    <a:ext uri="{9D8B030D-6E8A-4147-A177-3AD203B41FA5}">
                      <a16:colId xmlns:a16="http://schemas.microsoft.com/office/drawing/2014/main" val="1154014135"/>
                    </a:ext>
                  </a:extLst>
                </a:gridCol>
              </a:tblGrid>
              <a:tr h="407932">
                <a:tc>
                  <a:txBody>
                    <a:bodyPr/>
                    <a:lstStyle/>
                    <a:p>
                      <a:r>
                        <a:rPr lang="en-US" b="1" dirty="0"/>
                        <a:t>                       LRCN Model </a:t>
                      </a:r>
                      <a:endParaRPr lang="en-US" dirty="0"/>
                    </a:p>
                  </a:txBody>
                  <a:tcPr/>
                </a:tc>
                <a:tc>
                  <a:txBody>
                    <a:bodyPr/>
                    <a:lstStyle/>
                    <a:p>
                      <a:r>
                        <a:rPr lang="en-US" b="1" dirty="0"/>
                        <a:t>                </a:t>
                      </a:r>
                      <a:r>
                        <a:rPr lang="en-US" b="1" dirty="0" err="1"/>
                        <a:t>ConvLSTM</a:t>
                      </a:r>
                      <a:r>
                        <a:rPr lang="en-US" b="1" dirty="0"/>
                        <a:t> Model </a:t>
                      </a:r>
                      <a:endParaRPr lang="en-US" dirty="0"/>
                    </a:p>
                  </a:txBody>
                  <a:tcPr/>
                </a:tc>
                <a:tc>
                  <a:txBody>
                    <a:bodyPr/>
                    <a:lstStyle/>
                    <a:p>
                      <a:r>
                        <a:rPr lang="en-US" dirty="0"/>
                        <a:t>               Results</a:t>
                      </a:r>
                    </a:p>
                  </a:txBody>
                  <a:tcPr/>
                </a:tc>
                <a:extLst>
                  <a:ext uri="{0D108BD9-81ED-4DB2-BD59-A6C34878D82A}">
                    <a16:rowId xmlns:a16="http://schemas.microsoft.com/office/drawing/2014/main" val="945836644"/>
                  </a:ext>
                </a:extLst>
              </a:tr>
              <a:tr h="994949">
                <a:tc>
                  <a:txBody>
                    <a:bodyPr/>
                    <a:lstStyle/>
                    <a:p>
                      <a:r>
                        <a:rPr lang="en-US" dirty="0"/>
                        <a:t>designed to analyze sequences of video frames and make predictions about infant behavior.</a:t>
                      </a:r>
                    </a:p>
                  </a:txBody>
                  <a:tcPr/>
                </a:tc>
                <a:tc>
                  <a:txBody>
                    <a:bodyPr/>
                    <a:lstStyle/>
                    <a:p>
                      <a:r>
                        <a:rPr lang="en-US" dirty="0"/>
                        <a:t>designed to analyze sequences of video frames and make predictions about infant behavior.</a:t>
                      </a:r>
                    </a:p>
                  </a:txBody>
                  <a:tcPr/>
                </a:tc>
                <a:tc>
                  <a:txBody>
                    <a:bodyPr/>
                    <a:lstStyle/>
                    <a:p>
                      <a:r>
                        <a:rPr lang="en-US" dirty="0"/>
                        <a:t>Same purpose</a:t>
                      </a:r>
                    </a:p>
                  </a:txBody>
                  <a:tcPr/>
                </a:tc>
                <a:extLst>
                  <a:ext uri="{0D108BD9-81ED-4DB2-BD59-A6C34878D82A}">
                    <a16:rowId xmlns:a16="http://schemas.microsoft.com/office/drawing/2014/main" val="980715606"/>
                  </a:ext>
                </a:extLst>
              </a:tr>
              <a:tr h="2188888">
                <a:tc>
                  <a:txBody>
                    <a:bodyPr/>
                    <a:lstStyle/>
                    <a:p>
                      <a:r>
                        <a:rPr lang="en-US" dirty="0"/>
                        <a:t>uses a combination of Convolutional Neural Networks (CNNs) to extract spatial features from individual frames and Long Short-Term Memory (LSTM) layers to capture temporal dependencies between frames in a sequence.</a:t>
                      </a:r>
                    </a:p>
                  </a:txBody>
                  <a:tcPr/>
                </a:tc>
                <a:tc>
                  <a:txBody>
                    <a:bodyPr/>
                    <a:lstStyle/>
                    <a:p>
                      <a:r>
                        <a:rPr lang="en-US" dirty="0"/>
                        <a:t>uses </a:t>
                      </a:r>
                      <a:r>
                        <a:rPr lang="en-US" dirty="0" err="1"/>
                        <a:t>ConvLSTM</a:t>
                      </a:r>
                      <a:r>
                        <a:rPr lang="en-US" dirty="0"/>
                        <a:t> layers, which combine the spatial feature extraction capability of CNNs with the sequential modeling ability of LSTMs.</a:t>
                      </a:r>
                    </a:p>
                  </a:txBody>
                  <a:tcPr/>
                </a:tc>
                <a:tc>
                  <a:txBody>
                    <a:bodyPr/>
                    <a:lstStyle/>
                    <a:p>
                      <a:r>
                        <a:rPr lang="en-US" b="0" dirty="0"/>
                        <a:t>Different Architectures</a:t>
                      </a:r>
                    </a:p>
                  </a:txBody>
                  <a:tcPr/>
                </a:tc>
                <a:extLst>
                  <a:ext uri="{0D108BD9-81ED-4DB2-BD59-A6C34878D82A}">
                    <a16:rowId xmlns:a16="http://schemas.microsoft.com/office/drawing/2014/main" val="1345917"/>
                  </a:ext>
                </a:extLst>
              </a:tr>
            </a:tbl>
          </a:graphicData>
        </a:graphic>
      </p:graphicFrame>
    </p:spTree>
    <p:extLst>
      <p:ext uri="{BB962C8B-B14F-4D97-AF65-F5344CB8AC3E}">
        <p14:creationId xmlns:p14="http://schemas.microsoft.com/office/powerpoint/2010/main" val="26698444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57832" y="55783"/>
            <a:ext cx="6587765" cy="1007944"/>
          </a:xfrm>
        </p:spPr>
        <p:txBody>
          <a:bodyPr>
            <a:normAutofit/>
          </a:bodyPr>
          <a:lstStyle/>
          <a:p>
            <a:pPr algn="l"/>
            <a:r>
              <a:rPr lang="en-US" b="1" dirty="0">
                <a:solidFill>
                  <a:schemeClr val="accent1">
                    <a:lumMod val="75000"/>
                  </a:schemeClr>
                </a:solidFill>
                <a:latin typeface="Times New Roman" panose="02020603050405020304" pitchFamily="18" charset="0"/>
                <a:cs typeface="Times New Roman" panose="02020603050405020304" pitchFamily="18" charset="0"/>
              </a:rPr>
              <a:t>Results and Discussion </a:t>
            </a:r>
            <a:r>
              <a:rPr lang="en-US" sz="2400" b="1" dirty="0">
                <a:solidFill>
                  <a:schemeClr val="accent1">
                    <a:lumMod val="75000"/>
                  </a:schemeClr>
                </a:solidFill>
                <a:latin typeface="Times New Roman" panose="02020603050405020304" pitchFamily="18" charset="0"/>
                <a:cs typeface="Times New Roman" panose="02020603050405020304" pitchFamily="18" charset="0"/>
              </a:rPr>
              <a:t>cont.</a:t>
            </a:r>
          </a:p>
        </p:txBody>
      </p:sp>
      <p:sp>
        <p:nvSpPr>
          <p:cNvPr id="2" name="Content Placeholder 5">
            <a:extLst>
              <a:ext uri="{FF2B5EF4-FFF2-40B4-BE49-F238E27FC236}">
                <a16:creationId xmlns:a16="http://schemas.microsoft.com/office/drawing/2014/main" id="{85A322A8-4ADE-E3CC-8030-DED929A47028}"/>
              </a:ext>
            </a:extLst>
          </p:cNvPr>
          <p:cNvSpPr txBox="1">
            <a:spLocks/>
          </p:cNvSpPr>
          <p:nvPr/>
        </p:nvSpPr>
        <p:spPr>
          <a:xfrm>
            <a:off x="520830" y="1328619"/>
            <a:ext cx="9199183" cy="3651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b="1" dirty="0"/>
          </a:p>
        </p:txBody>
      </p:sp>
      <p:sp>
        <p:nvSpPr>
          <p:cNvPr id="3" name="Rectangle 2">
            <a:extLst>
              <a:ext uri="{FF2B5EF4-FFF2-40B4-BE49-F238E27FC236}">
                <a16:creationId xmlns:a16="http://schemas.microsoft.com/office/drawing/2014/main" id="{03F43F9E-2C8E-A38A-2845-CF651B6D4696}"/>
              </a:ext>
            </a:extLst>
          </p:cNvPr>
          <p:cNvSpPr/>
          <p:nvPr/>
        </p:nvSpPr>
        <p:spPr>
          <a:xfrm>
            <a:off x="3048000" y="643709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IT20015244</a:t>
            </a:r>
            <a:r>
              <a:rPr lang="en-US" sz="1800" dirty="0">
                <a:solidFill>
                  <a:schemeClr val="tx1"/>
                </a:solidFill>
              </a:rPr>
              <a:t>  |   </a:t>
            </a:r>
            <a:r>
              <a:rPr lang="en-US" dirty="0">
                <a:solidFill>
                  <a:schemeClr val="tx1"/>
                </a:solidFill>
              </a:rPr>
              <a:t>Wijesinghe R.M.U.S</a:t>
            </a:r>
            <a:r>
              <a:rPr lang="en-US" sz="1800" dirty="0">
                <a:solidFill>
                  <a:schemeClr val="tx1"/>
                </a:solidFill>
              </a:rPr>
              <a:t> |   </a:t>
            </a:r>
            <a:r>
              <a:rPr lang="en-US" sz="1800" b="0" dirty="0">
                <a:solidFill>
                  <a:schemeClr val="tx1"/>
                </a:solidFill>
              </a:rPr>
              <a:t>TMP-23-103</a:t>
            </a:r>
          </a:p>
        </p:txBody>
      </p:sp>
      <p:graphicFrame>
        <p:nvGraphicFramePr>
          <p:cNvPr id="7" name="Table 7">
            <a:extLst>
              <a:ext uri="{FF2B5EF4-FFF2-40B4-BE49-F238E27FC236}">
                <a16:creationId xmlns:a16="http://schemas.microsoft.com/office/drawing/2014/main" id="{5BD66AB8-7F22-9460-D3CB-8DFAD17A13D8}"/>
              </a:ext>
            </a:extLst>
          </p:cNvPr>
          <p:cNvGraphicFramePr>
            <a:graphicFrameLocks noGrp="1"/>
          </p:cNvGraphicFramePr>
          <p:nvPr/>
        </p:nvGraphicFramePr>
        <p:xfrm>
          <a:off x="228600" y="874492"/>
          <a:ext cx="11658600" cy="5526308"/>
        </p:xfrm>
        <a:graphic>
          <a:graphicData uri="http://schemas.openxmlformats.org/drawingml/2006/table">
            <a:tbl>
              <a:tblPr firstRow="1" bandRow="1">
                <a:tableStyleId>{5C22544A-7EE6-4342-B048-85BDC9FD1C3A}</a:tableStyleId>
              </a:tblPr>
              <a:tblGrid>
                <a:gridCol w="4873219">
                  <a:extLst>
                    <a:ext uri="{9D8B030D-6E8A-4147-A177-3AD203B41FA5}">
                      <a16:colId xmlns:a16="http://schemas.microsoft.com/office/drawing/2014/main" val="3626437850"/>
                    </a:ext>
                  </a:extLst>
                </a:gridCol>
                <a:gridCol w="4541383">
                  <a:extLst>
                    <a:ext uri="{9D8B030D-6E8A-4147-A177-3AD203B41FA5}">
                      <a16:colId xmlns:a16="http://schemas.microsoft.com/office/drawing/2014/main" val="2501221529"/>
                    </a:ext>
                  </a:extLst>
                </a:gridCol>
                <a:gridCol w="2243998">
                  <a:extLst>
                    <a:ext uri="{9D8B030D-6E8A-4147-A177-3AD203B41FA5}">
                      <a16:colId xmlns:a16="http://schemas.microsoft.com/office/drawing/2014/main" val="1154014135"/>
                    </a:ext>
                  </a:extLst>
                </a:gridCol>
              </a:tblGrid>
              <a:tr h="562118">
                <a:tc>
                  <a:txBody>
                    <a:bodyPr/>
                    <a:lstStyle/>
                    <a:p>
                      <a:r>
                        <a:rPr lang="en-US" b="1" dirty="0"/>
                        <a:t>                       LRCN Model </a:t>
                      </a:r>
                      <a:endParaRPr lang="en-US" dirty="0"/>
                    </a:p>
                  </a:txBody>
                  <a:tcPr/>
                </a:tc>
                <a:tc>
                  <a:txBody>
                    <a:bodyPr/>
                    <a:lstStyle/>
                    <a:p>
                      <a:r>
                        <a:rPr lang="en-US" b="1" dirty="0"/>
                        <a:t>                </a:t>
                      </a:r>
                      <a:r>
                        <a:rPr lang="en-US" b="1" dirty="0" err="1"/>
                        <a:t>ConvLSTM</a:t>
                      </a:r>
                      <a:r>
                        <a:rPr lang="en-US" b="1" dirty="0"/>
                        <a:t> Model </a:t>
                      </a:r>
                      <a:endParaRPr lang="en-US" dirty="0"/>
                    </a:p>
                  </a:txBody>
                  <a:tcPr/>
                </a:tc>
                <a:tc>
                  <a:txBody>
                    <a:bodyPr/>
                    <a:lstStyle/>
                    <a:p>
                      <a:r>
                        <a:rPr lang="en-US" dirty="0"/>
                        <a:t>               Results</a:t>
                      </a:r>
                    </a:p>
                  </a:txBody>
                  <a:tcPr/>
                </a:tc>
                <a:extLst>
                  <a:ext uri="{0D108BD9-81ED-4DB2-BD59-A6C34878D82A}">
                    <a16:rowId xmlns:a16="http://schemas.microsoft.com/office/drawing/2014/main" val="945836644"/>
                  </a:ext>
                </a:extLst>
              </a:tr>
              <a:tr h="925590">
                <a:tc>
                  <a:txBody>
                    <a:bodyPr/>
                    <a:lstStyle/>
                    <a:p>
                      <a:r>
                        <a:rPr lang="en-US" dirty="0"/>
                        <a:t>takes a sequence of video frames as input, where each frame is resized, normalized, and processed.</a:t>
                      </a:r>
                    </a:p>
                  </a:txBody>
                  <a:tcPr/>
                </a:tc>
                <a:tc>
                  <a:txBody>
                    <a:bodyPr/>
                    <a:lstStyle/>
                    <a:p>
                      <a:r>
                        <a:rPr lang="en-US" dirty="0"/>
                        <a:t>it takes a sequence of video frames as input, which are resized and normalized.</a:t>
                      </a:r>
                    </a:p>
                  </a:txBody>
                  <a:tcPr/>
                </a:tc>
                <a:tc>
                  <a:txBody>
                    <a:bodyPr/>
                    <a:lstStyle/>
                    <a:p>
                      <a:r>
                        <a:rPr lang="en-US" dirty="0"/>
                        <a:t>Same input taken</a:t>
                      </a:r>
                    </a:p>
                  </a:txBody>
                  <a:tcPr/>
                </a:tc>
                <a:extLst>
                  <a:ext uri="{0D108BD9-81ED-4DB2-BD59-A6C34878D82A}">
                    <a16:rowId xmlns:a16="http://schemas.microsoft.com/office/drawing/2014/main" val="980715606"/>
                  </a:ext>
                </a:extLst>
              </a:tr>
              <a:tr h="4038600">
                <a:tc>
                  <a:txBody>
                    <a:bodyPr/>
                    <a:lstStyle/>
                    <a:p>
                      <a:r>
                        <a:rPr lang="en-US" dirty="0"/>
                        <a:t>The model is trained on a dataset of videos, with labels indicating whether the infant behavior is abnormal or normal. </a:t>
                      </a:r>
                    </a:p>
                    <a:p>
                      <a:r>
                        <a:rPr lang="en-US" dirty="0"/>
                        <a:t>With Accuracy of :</a:t>
                      </a:r>
                    </a:p>
                    <a:p>
                      <a:r>
                        <a:rPr lang="en-US" dirty="0"/>
                        <a:t>1/1 [==============================] - 2s 2s/step - loss: 0.6861 - accuracy: 0.7308 Test Loss: 0.6861181855201721, Test Accuracy: 0.7307692170143127</a:t>
                      </a:r>
                    </a:p>
                    <a:p>
                      <a:endParaRPr lang="en-US" dirty="0"/>
                    </a:p>
                  </a:txBody>
                  <a:tcPr/>
                </a:tc>
                <a:tc>
                  <a:txBody>
                    <a:bodyPr/>
                    <a:lstStyle/>
                    <a:p>
                      <a:r>
                        <a:rPr lang="en-US" dirty="0"/>
                        <a:t>The model is trained on a dataset of videos with behavior labels .</a:t>
                      </a:r>
                    </a:p>
                    <a:p>
                      <a:r>
                        <a:rPr lang="en-US" dirty="0"/>
                        <a:t>With Accuracy of :</a:t>
                      </a:r>
                    </a:p>
                    <a:p>
                      <a:endParaRPr lang="en-US" dirty="0"/>
                    </a:p>
                    <a:p>
                      <a:r>
                        <a:rPr lang="en-US" dirty="0"/>
                        <a:t>1/1 [==============================] - 1s 1s/step - loss: 0.3673 - accuracy: 0.8462 </a:t>
                      </a:r>
                    </a:p>
                    <a:p>
                      <a:endParaRPr lang="en-US" dirty="0"/>
                    </a:p>
                  </a:txBody>
                  <a:tcPr/>
                </a:tc>
                <a:tc>
                  <a:txBody>
                    <a:bodyPr/>
                    <a:lstStyle/>
                    <a:p>
                      <a:r>
                        <a:rPr lang="en-US" b="0" dirty="0"/>
                        <a:t>High accuracy rate in </a:t>
                      </a:r>
                      <a:r>
                        <a:rPr lang="en-US" b="1" dirty="0"/>
                        <a:t> </a:t>
                      </a:r>
                      <a:r>
                        <a:rPr lang="en-US" b="1" dirty="0" err="1"/>
                        <a:t>ConvLSTM</a:t>
                      </a:r>
                      <a:r>
                        <a:rPr lang="en-US" b="1" dirty="0"/>
                        <a:t> Model </a:t>
                      </a:r>
                      <a:endParaRPr lang="en-US" b="0" dirty="0"/>
                    </a:p>
                  </a:txBody>
                  <a:tcPr/>
                </a:tc>
                <a:extLst>
                  <a:ext uri="{0D108BD9-81ED-4DB2-BD59-A6C34878D82A}">
                    <a16:rowId xmlns:a16="http://schemas.microsoft.com/office/drawing/2014/main" val="1345917"/>
                  </a:ext>
                </a:extLst>
              </a:tr>
            </a:tbl>
          </a:graphicData>
        </a:graphic>
      </p:graphicFrame>
      <p:pic>
        <p:nvPicPr>
          <p:cNvPr id="13" name="Picture 12">
            <a:extLst>
              <a:ext uri="{FF2B5EF4-FFF2-40B4-BE49-F238E27FC236}">
                <a16:creationId xmlns:a16="http://schemas.microsoft.com/office/drawing/2014/main" id="{2FF36E08-A26A-3B17-33AC-DBBA233A3856}"/>
              </a:ext>
            </a:extLst>
          </p:cNvPr>
          <p:cNvPicPr>
            <a:picLocks noChangeAspect="1"/>
          </p:cNvPicPr>
          <p:nvPr/>
        </p:nvPicPr>
        <p:blipFill>
          <a:blip r:embed="rId3"/>
          <a:stretch>
            <a:fillRect/>
          </a:stretch>
        </p:blipFill>
        <p:spPr>
          <a:xfrm>
            <a:off x="17585" y="4724400"/>
            <a:ext cx="5316415" cy="1642265"/>
          </a:xfrm>
          <a:prstGeom prst="rect">
            <a:avLst/>
          </a:prstGeom>
        </p:spPr>
      </p:pic>
      <p:pic>
        <p:nvPicPr>
          <p:cNvPr id="15" name="Picture 14">
            <a:extLst>
              <a:ext uri="{FF2B5EF4-FFF2-40B4-BE49-F238E27FC236}">
                <a16:creationId xmlns:a16="http://schemas.microsoft.com/office/drawing/2014/main" id="{15413AD8-FCC3-0DC5-3937-2959F310EFD3}"/>
              </a:ext>
            </a:extLst>
          </p:cNvPr>
          <p:cNvPicPr>
            <a:picLocks noChangeAspect="1"/>
          </p:cNvPicPr>
          <p:nvPr/>
        </p:nvPicPr>
        <p:blipFill>
          <a:blip r:embed="rId4"/>
          <a:stretch>
            <a:fillRect/>
          </a:stretch>
        </p:blipFill>
        <p:spPr>
          <a:xfrm>
            <a:off x="5130972" y="4121213"/>
            <a:ext cx="5324709" cy="984188"/>
          </a:xfrm>
          <a:prstGeom prst="rect">
            <a:avLst/>
          </a:prstGeom>
        </p:spPr>
      </p:pic>
    </p:spTree>
    <p:extLst>
      <p:ext uri="{BB962C8B-B14F-4D97-AF65-F5344CB8AC3E}">
        <p14:creationId xmlns:p14="http://schemas.microsoft.com/office/powerpoint/2010/main" val="3250075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57832" y="55783"/>
            <a:ext cx="6587765" cy="706217"/>
          </a:xfrm>
        </p:spPr>
        <p:txBody>
          <a:bodyPr>
            <a:normAutofit/>
          </a:bodyPr>
          <a:lstStyle/>
          <a:p>
            <a:pPr algn="l"/>
            <a:r>
              <a:rPr lang="en-US" b="1" dirty="0">
                <a:solidFill>
                  <a:schemeClr val="accent1">
                    <a:lumMod val="75000"/>
                  </a:schemeClr>
                </a:solidFill>
                <a:latin typeface="Times New Roman" panose="02020603050405020304" pitchFamily="18" charset="0"/>
                <a:cs typeface="Times New Roman" panose="02020603050405020304" pitchFamily="18" charset="0"/>
              </a:rPr>
              <a:t>Results and Discussion </a:t>
            </a:r>
            <a:r>
              <a:rPr lang="en-US" sz="2400" b="1" dirty="0">
                <a:solidFill>
                  <a:schemeClr val="accent1">
                    <a:lumMod val="75000"/>
                  </a:schemeClr>
                </a:solidFill>
                <a:latin typeface="Times New Roman" panose="02020603050405020304" pitchFamily="18" charset="0"/>
                <a:cs typeface="Times New Roman" panose="02020603050405020304" pitchFamily="18" charset="0"/>
              </a:rPr>
              <a:t>cont.</a:t>
            </a:r>
          </a:p>
        </p:txBody>
      </p:sp>
      <p:sp>
        <p:nvSpPr>
          <p:cNvPr id="2" name="Content Placeholder 5">
            <a:extLst>
              <a:ext uri="{FF2B5EF4-FFF2-40B4-BE49-F238E27FC236}">
                <a16:creationId xmlns:a16="http://schemas.microsoft.com/office/drawing/2014/main" id="{85A322A8-4ADE-E3CC-8030-DED929A47028}"/>
              </a:ext>
            </a:extLst>
          </p:cNvPr>
          <p:cNvSpPr txBox="1">
            <a:spLocks/>
          </p:cNvSpPr>
          <p:nvPr/>
        </p:nvSpPr>
        <p:spPr>
          <a:xfrm>
            <a:off x="520830" y="1328619"/>
            <a:ext cx="9199183" cy="3651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b="1" dirty="0"/>
          </a:p>
        </p:txBody>
      </p:sp>
      <p:sp>
        <p:nvSpPr>
          <p:cNvPr id="3" name="Rectangle 2">
            <a:extLst>
              <a:ext uri="{FF2B5EF4-FFF2-40B4-BE49-F238E27FC236}">
                <a16:creationId xmlns:a16="http://schemas.microsoft.com/office/drawing/2014/main" id="{03F43F9E-2C8E-A38A-2845-CF651B6D4696}"/>
              </a:ext>
            </a:extLst>
          </p:cNvPr>
          <p:cNvSpPr/>
          <p:nvPr/>
        </p:nvSpPr>
        <p:spPr>
          <a:xfrm>
            <a:off x="3048000" y="643709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IT20015244</a:t>
            </a:r>
            <a:r>
              <a:rPr lang="en-US" sz="1800" dirty="0">
                <a:solidFill>
                  <a:schemeClr val="tx1"/>
                </a:solidFill>
              </a:rPr>
              <a:t>  |   </a:t>
            </a:r>
            <a:r>
              <a:rPr lang="en-US" dirty="0">
                <a:solidFill>
                  <a:schemeClr val="tx1"/>
                </a:solidFill>
              </a:rPr>
              <a:t>Wijesinghe R.M.U.S</a:t>
            </a:r>
            <a:r>
              <a:rPr lang="en-US" sz="1800" dirty="0">
                <a:solidFill>
                  <a:schemeClr val="tx1"/>
                </a:solidFill>
              </a:rPr>
              <a:t> |   </a:t>
            </a:r>
            <a:r>
              <a:rPr lang="en-US" sz="1800" b="0" dirty="0">
                <a:solidFill>
                  <a:schemeClr val="tx1"/>
                </a:solidFill>
              </a:rPr>
              <a:t>TMP-23-103</a:t>
            </a:r>
          </a:p>
        </p:txBody>
      </p:sp>
      <p:sp>
        <p:nvSpPr>
          <p:cNvPr id="6" name="TextBox 5">
            <a:extLst>
              <a:ext uri="{FF2B5EF4-FFF2-40B4-BE49-F238E27FC236}">
                <a16:creationId xmlns:a16="http://schemas.microsoft.com/office/drawing/2014/main" id="{E6B4FD45-B68E-E0FC-4A20-8751971EA755}"/>
              </a:ext>
            </a:extLst>
          </p:cNvPr>
          <p:cNvSpPr txBox="1"/>
          <p:nvPr/>
        </p:nvSpPr>
        <p:spPr>
          <a:xfrm>
            <a:off x="1524000" y="866954"/>
            <a:ext cx="10287000" cy="646331"/>
          </a:xfrm>
          <a:prstGeom prst="rect">
            <a:avLst/>
          </a:prstGeom>
          <a:noFill/>
        </p:spPr>
        <p:txBody>
          <a:bodyPr wrap="square">
            <a:spAutoFit/>
          </a:bodyPr>
          <a:lstStyle/>
          <a:p>
            <a:pPr marL="285750" indent="-285750">
              <a:buFont typeface="Arial" panose="020B0604020202020204" pitchFamily="34" charset="0"/>
              <a:buChar char="•"/>
            </a:pPr>
            <a:r>
              <a:rPr lang="en-US" dirty="0"/>
              <a:t>Due to its specialized layers, the </a:t>
            </a:r>
            <a:r>
              <a:rPr lang="en-US" dirty="0" err="1"/>
              <a:t>ConvLSTM</a:t>
            </a:r>
            <a:r>
              <a:rPr lang="en-US" dirty="0"/>
              <a:t> model is more complicated and may be able to detect more complex patterns in video sequences.</a:t>
            </a:r>
          </a:p>
        </p:txBody>
      </p:sp>
      <p:pic>
        <p:nvPicPr>
          <p:cNvPr id="9" name="Picture 8" descr="A graph with a line&#10;&#10;Description automatically generated">
            <a:extLst>
              <a:ext uri="{FF2B5EF4-FFF2-40B4-BE49-F238E27FC236}">
                <a16:creationId xmlns:a16="http://schemas.microsoft.com/office/drawing/2014/main" id="{2F154E7F-C76B-F281-B8C5-8FBF66B9D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598399"/>
            <a:ext cx="6897498" cy="3278401"/>
          </a:xfrm>
          <a:prstGeom prst="rect">
            <a:avLst/>
          </a:prstGeom>
        </p:spPr>
      </p:pic>
      <p:pic>
        <p:nvPicPr>
          <p:cNvPr id="11" name="Picture 10" descr="A graph of a graph&#10;&#10;Description automatically generated with medium confidence">
            <a:extLst>
              <a:ext uri="{FF2B5EF4-FFF2-40B4-BE49-F238E27FC236}">
                <a16:creationId xmlns:a16="http://schemas.microsoft.com/office/drawing/2014/main" id="{A16FBC94-6AED-D1BE-B787-DED5EDBE9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2858007"/>
            <a:ext cx="6620522" cy="3398625"/>
          </a:xfrm>
          <a:prstGeom prst="rect">
            <a:avLst/>
          </a:prstGeom>
        </p:spPr>
      </p:pic>
    </p:spTree>
    <p:extLst>
      <p:ext uri="{BB962C8B-B14F-4D97-AF65-F5344CB8AC3E}">
        <p14:creationId xmlns:p14="http://schemas.microsoft.com/office/powerpoint/2010/main" val="15253067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57832" y="55783"/>
            <a:ext cx="6587765" cy="706217"/>
          </a:xfrm>
        </p:spPr>
        <p:txBody>
          <a:bodyPr>
            <a:normAutofit/>
          </a:bodyPr>
          <a:lstStyle/>
          <a:p>
            <a:pPr algn="l"/>
            <a:r>
              <a:rPr lang="en-US" b="1" dirty="0">
                <a:solidFill>
                  <a:schemeClr val="accent1">
                    <a:lumMod val="75000"/>
                  </a:schemeClr>
                </a:solidFill>
                <a:latin typeface="Times New Roman" panose="02020603050405020304" pitchFamily="18" charset="0"/>
                <a:cs typeface="Times New Roman" panose="02020603050405020304" pitchFamily="18" charset="0"/>
              </a:rPr>
              <a:t>Results and Discussion </a:t>
            </a:r>
            <a:r>
              <a:rPr lang="en-US" sz="2400" b="1" dirty="0">
                <a:solidFill>
                  <a:schemeClr val="accent1">
                    <a:lumMod val="75000"/>
                  </a:schemeClr>
                </a:solidFill>
                <a:latin typeface="Times New Roman" panose="02020603050405020304" pitchFamily="18" charset="0"/>
                <a:cs typeface="Times New Roman" panose="02020603050405020304" pitchFamily="18" charset="0"/>
              </a:rPr>
              <a:t>cont.</a:t>
            </a:r>
          </a:p>
        </p:txBody>
      </p:sp>
      <p:sp>
        <p:nvSpPr>
          <p:cNvPr id="2" name="Content Placeholder 5">
            <a:extLst>
              <a:ext uri="{FF2B5EF4-FFF2-40B4-BE49-F238E27FC236}">
                <a16:creationId xmlns:a16="http://schemas.microsoft.com/office/drawing/2014/main" id="{85A322A8-4ADE-E3CC-8030-DED929A47028}"/>
              </a:ext>
            </a:extLst>
          </p:cNvPr>
          <p:cNvSpPr txBox="1">
            <a:spLocks/>
          </p:cNvSpPr>
          <p:nvPr/>
        </p:nvSpPr>
        <p:spPr>
          <a:xfrm>
            <a:off x="520830" y="1328619"/>
            <a:ext cx="9199183" cy="3651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b="1" dirty="0"/>
          </a:p>
        </p:txBody>
      </p:sp>
      <p:sp>
        <p:nvSpPr>
          <p:cNvPr id="3" name="Rectangle 2">
            <a:extLst>
              <a:ext uri="{FF2B5EF4-FFF2-40B4-BE49-F238E27FC236}">
                <a16:creationId xmlns:a16="http://schemas.microsoft.com/office/drawing/2014/main" id="{03F43F9E-2C8E-A38A-2845-CF651B6D4696}"/>
              </a:ext>
            </a:extLst>
          </p:cNvPr>
          <p:cNvSpPr/>
          <p:nvPr/>
        </p:nvSpPr>
        <p:spPr>
          <a:xfrm>
            <a:off x="3048000" y="643709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IT20015244</a:t>
            </a:r>
            <a:r>
              <a:rPr lang="en-US" sz="1800" dirty="0">
                <a:solidFill>
                  <a:schemeClr val="tx1"/>
                </a:solidFill>
              </a:rPr>
              <a:t>  |   </a:t>
            </a:r>
            <a:r>
              <a:rPr lang="en-US" dirty="0">
                <a:solidFill>
                  <a:schemeClr val="tx1"/>
                </a:solidFill>
              </a:rPr>
              <a:t>Wijesinghe R.M.U.S</a:t>
            </a:r>
            <a:r>
              <a:rPr lang="en-US" sz="1800" dirty="0">
                <a:solidFill>
                  <a:schemeClr val="tx1"/>
                </a:solidFill>
              </a:rPr>
              <a:t> |   </a:t>
            </a:r>
            <a:r>
              <a:rPr lang="en-US" sz="1800" b="0" dirty="0">
                <a:solidFill>
                  <a:schemeClr val="tx1"/>
                </a:solidFill>
              </a:rPr>
              <a:t>TMP-23-103</a:t>
            </a:r>
          </a:p>
        </p:txBody>
      </p:sp>
      <p:sp>
        <p:nvSpPr>
          <p:cNvPr id="4" name="TextBox 3">
            <a:extLst>
              <a:ext uri="{FF2B5EF4-FFF2-40B4-BE49-F238E27FC236}">
                <a16:creationId xmlns:a16="http://schemas.microsoft.com/office/drawing/2014/main" id="{87C0960A-3A5C-C840-ABB3-3DDA924114D2}"/>
              </a:ext>
            </a:extLst>
          </p:cNvPr>
          <p:cNvSpPr txBox="1"/>
          <p:nvPr/>
        </p:nvSpPr>
        <p:spPr>
          <a:xfrm>
            <a:off x="1433785" y="734671"/>
            <a:ext cx="5105400" cy="369332"/>
          </a:xfrm>
          <a:prstGeom prst="rect">
            <a:avLst/>
          </a:prstGeom>
          <a:noFill/>
        </p:spPr>
        <p:txBody>
          <a:bodyPr wrap="square" rtlCol="0">
            <a:sp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System Results and prediction outputs</a:t>
            </a:r>
          </a:p>
        </p:txBody>
      </p:sp>
      <p:pic>
        <p:nvPicPr>
          <p:cNvPr id="8" name="Picture 7">
            <a:extLst>
              <a:ext uri="{FF2B5EF4-FFF2-40B4-BE49-F238E27FC236}">
                <a16:creationId xmlns:a16="http://schemas.microsoft.com/office/drawing/2014/main" id="{D98488D9-531C-BBC8-FA34-F06F927E5D26}"/>
              </a:ext>
            </a:extLst>
          </p:cNvPr>
          <p:cNvPicPr>
            <a:picLocks noChangeAspect="1"/>
          </p:cNvPicPr>
          <p:nvPr/>
        </p:nvPicPr>
        <p:blipFill>
          <a:blip r:embed="rId3"/>
          <a:stretch>
            <a:fillRect/>
          </a:stretch>
        </p:blipFill>
        <p:spPr>
          <a:xfrm>
            <a:off x="286796" y="727639"/>
            <a:ext cx="6952204" cy="3694949"/>
          </a:xfrm>
          <a:prstGeom prst="rect">
            <a:avLst/>
          </a:prstGeom>
        </p:spPr>
      </p:pic>
      <p:pic>
        <p:nvPicPr>
          <p:cNvPr id="11" name="Picture 10">
            <a:extLst>
              <a:ext uri="{FF2B5EF4-FFF2-40B4-BE49-F238E27FC236}">
                <a16:creationId xmlns:a16="http://schemas.microsoft.com/office/drawing/2014/main" id="{7E3457D9-7BE3-80FB-FEAC-AB85BC224AA5}"/>
              </a:ext>
            </a:extLst>
          </p:cNvPr>
          <p:cNvPicPr>
            <a:picLocks noChangeAspect="1"/>
          </p:cNvPicPr>
          <p:nvPr/>
        </p:nvPicPr>
        <p:blipFill>
          <a:blip r:embed="rId4"/>
          <a:stretch>
            <a:fillRect/>
          </a:stretch>
        </p:blipFill>
        <p:spPr>
          <a:xfrm>
            <a:off x="5830561" y="3276600"/>
            <a:ext cx="6214195" cy="3206138"/>
          </a:xfrm>
          <a:prstGeom prst="rect">
            <a:avLst/>
          </a:prstGeom>
        </p:spPr>
      </p:pic>
    </p:spTree>
    <p:extLst>
      <p:ext uri="{BB962C8B-B14F-4D97-AF65-F5344CB8AC3E}">
        <p14:creationId xmlns:p14="http://schemas.microsoft.com/office/powerpoint/2010/main" val="40106302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5">
            <a:extLst>
              <a:ext uri="{FF2B5EF4-FFF2-40B4-BE49-F238E27FC236}">
                <a16:creationId xmlns:a16="http://schemas.microsoft.com/office/drawing/2014/main" id="{85A322A8-4ADE-E3CC-8030-DED929A47028}"/>
              </a:ext>
            </a:extLst>
          </p:cNvPr>
          <p:cNvSpPr txBox="1">
            <a:spLocks/>
          </p:cNvSpPr>
          <p:nvPr/>
        </p:nvSpPr>
        <p:spPr>
          <a:xfrm>
            <a:off x="520830" y="1328619"/>
            <a:ext cx="9199183" cy="3651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b="1" dirty="0"/>
          </a:p>
        </p:txBody>
      </p:sp>
      <p:sp>
        <p:nvSpPr>
          <p:cNvPr id="3" name="Rectangle 2">
            <a:extLst>
              <a:ext uri="{FF2B5EF4-FFF2-40B4-BE49-F238E27FC236}">
                <a16:creationId xmlns:a16="http://schemas.microsoft.com/office/drawing/2014/main" id="{03F43F9E-2C8E-A38A-2845-CF651B6D4696}"/>
              </a:ext>
            </a:extLst>
          </p:cNvPr>
          <p:cNvSpPr/>
          <p:nvPr/>
        </p:nvSpPr>
        <p:spPr>
          <a:xfrm>
            <a:off x="3048000" y="643709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IT20015244</a:t>
            </a:r>
            <a:r>
              <a:rPr lang="en-US" sz="1800" dirty="0">
                <a:solidFill>
                  <a:schemeClr val="tx1"/>
                </a:solidFill>
              </a:rPr>
              <a:t>  |   </a:t>
            </a:r>
            <a:r>
              <a:rPr lang="en-US" dirty="0">
                <a:solidFill>
                  <a:schemeClr val="tx1"/>
                </a:solidFill>
              </a:rPr>
              <a:t>Wijesinghe R.M.U.S</a:t>
            </a:r>
            <a:r>
              <a:rPr lang="en-US" sz="1800" dirty="0">
                <a:solidFill>
                  <a:schemeClr val="tx1"/>
                </a:solidFill>
              </a:rPr>
              <a:t> |   </a:t>
            </a:r>
            <a:r>
              <a:rPr lang="en-US" sz="1800" b="0" dirty="0">
                <a:solidFill>
                  <a:schemeClr val="tx1"/>
                </a:solidFill>
              </a:rPr>
              <a:t>TMP-23-103</a:t>
            </a:r>
          </a:p>
        </p:txBody>
      </p:sp>
      <p:pic>
        <p:nvPicPr>
          <p:cNvPr id="5" name="Picture 4">
            <a:extLst>
              <a:ext uri="{FF2B5EF4-FFF2-40B4-BE49-F238E27FC236}">
                <a16:creationId xmlns:a16="http://schemas.microsoft.com/office/drawing/2014/main" id="{E866024B-7493-A312-E138-4FBBB29BB6A4}"/>
              </a:ext>
            </a:extLst>
          </p:cNvPr>
          <p:cNvPicPr>
            <a:picLocks noChangeAspect="1"/>
          </p:cNvPicPr>
          <p:nvPr/>
        </p:nvPicPr>
        <p:blipFill>
          <a:blip r:embed="rId3"/>
          <a:stretch>
            <a:fillRect/>
          </a:stretch>
        </p:blipFill>
        <p:spPr>
          <a:xfrm>
            <a:off x="228600" y="145046"/>
            <a:ext cx="6172200" cy="2955313"/>
          </a:xfrm>
          <a:prstGeom prst="rect">
            <a:avLst/>
          </a:prstGeom>
        </p:spPr>
      </p:pic>
      <p:pic>
        <p:nvPicPr>
          <p:cNvPr id="7" name="Picture 6">
            <a:extLst>
              <a:ext uri="{FF2B5EF4-FFF2-40B4-BE49-F238E27FC236}">
                <a16:creationId xmlns:a16="http://schemas.microsoft.com/office/drawing/2014/main" id="{C16F27A2-AAE9-9AAD-AA7A-09CAD21B397D}"/>
              </a:ext>
            </a:extLst>
          </p:cNvPr>
          <p:cNvPicPr>
            <a:picLocks noChangeAspect="1"/>
          </p:cNvPicPr>
          <p:nvPr/>
        </p:nvPicPr>
        <p:blipFill>
          <a:blip r:embed="rId4"/>
          <a:stretch>
            <a:fillRect/>
          </a:stretch>
        </p:blipFill>
        <p:spPr>
          <a:xfrm>
            <a:off x="228600" y="3100359"/>
            <a:ext cx="6156544" cy="2309841"/>
          </a:xfrm>
          <a:prstGeom prst="rect">
            <a:avLst/>
          </a:prstGeom>
        </p:spPr>
      </p:pic>
      <p:pic>
        <p:nvPicPr>
          <p:cNvPr id="10" name="Picture 9">
            <a:extLst>
              <a:ext uri="{FF2B5EF4-FFF2-40B4-BE49-F238E27FC236}">
                <a16:creationId xmlns:a16="http://schemas.microsoft.com/office/drawing/2014/main" id="{0933AA2D-87C2-725A-141A-2965FE53E960}"/>
              </a:ext>
            </a:extLst>
          </p:cNvPr>
          <p:cNvPicPr>
            <a:picLocks noChangeAspect="1"/>
          </p:cNvPicPr>
          <p:nvPr/>
        </p:nvPicPr>
        <p:blipFill>
          <a:blip r:embed="rId5"/>
          <a:stretch>
            <a:fillRect/>
          </a:stretch>
        </p:blipFill>
        <p:spPr>
          <a:xfrm>
            <a:off x="6586404" y="367693"/>
            <a:ext cx="5538170" cy="2773139"/>
          </a:xfrm>
          <a:prstGeom prst="rect">
            <a:avLst/>
          </a:prstGeom>
        </p:spPr>
      </p:pic>
      <p:pic>
        <p:nvPicPr>
          <p:cNvPr id="14" name="Picture 13">
            <a:extLst>
              <a:ext uri="{FF2B5EF4-FFF2-40B4-BE49-F238E27FC236}">
                <a16:creationId xmlns:a16="http://schemas.microsoft.com/office/drawing/2014/main" id="{9F8B17B2-CA04-1FD7-0FE5-0EDC35BADC7F}"/>
              </a:ext>
            </a:extLst>
          </p:cNvPr>
          <p:cNvPicPr>
            <a:picLocks noChangeAspect="1"/>
          </p:cNvPicPr>
          <p:nvPr/>
        </p:nvPicPr>
        <p:blipFill>
          <a:blip r:embed="rId6"/>
          <a:stretch>
            <a:fillRect/>
          </a:stretch>
        </p:blipFill>
        <p:spPr>
          <a:xfrm>
            <a:off x="6350019" y="3443068"/>
            <a:ext cx="5774555" cy="2773139"/>
          </a:xfrm>
          <a:prstGeom prst="rect">
            <a:avLst/>
          </a:prstGeom>
        </p:spPr>
      </p:pic>
    </p:spTree>
    <p:extLst>
      <p:ext uri="{BB962C8B-B14F-4D97-AF65-F5344CB8AC3E}">
        <p14:creationId xmlns:p14="http://schemas.microsoft.com/office/powerpoint/2010/main" val="6462858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57832" y="55783"/>
            <a:ext cx="6587765" cy="1007944"/>
          </a:xfrm>
        </p:spPr>
        <p:txBody>
          <a:bodyPr>
            <a:normAutofit/>
          </a:bodyPr>
          <a:lstStyle/>
          <a:p>
            <a:pPr algn="l"/>
            <a:r>
              <a:rPr lang="en-US" b="1" dirty="0">
                <a:solidFill>
                  <a:schemeClr val="accent1">
                    <a:lumMod val="75000"/>
                  </a:schemeClr>
                </a:solidFill>
                <a:latin typeface="Times New Roman" panose="02020603050405020304" pitchFamily="18" charset="0"/>
                <a:cs typeface="Times New Roman" panose="02020603050405020304" pitchFamily="18" charset="0"/>
              </a:rPr>
              <a:t>References</a:t>
            </a:r>
          </a:p>
        </p:txBody>
      </p:sp>
      <p:sp>
        <p:nvSpPr>
          <p:cNvPr id="2" name="Content Placeholder 5">
            <a:extLst>
              <a:ext uri="{FF2B5EF4-FFF2-40B4-BE49-F238E27FC236}">
                <a16:creationId xmlns:a16="http://schemas.microsoft.com/office/drawing/2014/main" id="{85A322A8-4ADE-E3CC-8030-DED929A47028}"/>
              </a:ext>
            </a:extLst>
          </p:cNvPr>
          <p:cNvSpPr txBox="1">
            <a:spLocks/>
          </p:cNvSpPr>
          <p:nvPr/>
        </p:nvSpPr>
        <p:spPr>
          <a:xfrm>
            <a:off x="520830" y="1328619"/>
            <a:ext cx="9199183" cy="3651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b="1" dirty="0"/>
          </a:p>
        </p:txBody>
      </p:sp>
      <p:sp>
        <p:nvSpPr>
          <p:cNvPr id="3" name="Rectangle 2">
            <a:extLst>
              <a:ext uri="{FF2B5EF4-FFF2-40B4-BE49-F238E27FC236}">
                <a16:creationId xmlns:a16="http://schemas.microsoft.com/office/drawing/2014/main" id="{03F43F9E-2C8E-A38A-2845-CF651B6D4696}"/>
              </a:ext>
            </a:extLst>
          </p:cNvPr>
          <p:cNvSpPr/>
          <p:nvPr/>
        </p:nvSpPr>
        <p:spPr>
          <a:xfrm>
            <a:off x="3048000" y="643709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IT20015244</a:t>
            </a:r>
            <a:r>
              <a:rPr lang="en-US" sz="1800" dirty="0">
                <a:solidFill>
                  <a:schemeClr val="tx1"/>
                </a:solidFill>
              </a:rPr>
              <a:t>  |   </a:t>
            </a:r>
            <a:r>
              <a:rPr lang="en-US" dirty="0">
                <a:solidFill>
                  <a:schemeClr val="tx1"/>
                </a:solidFill>
              </a:rPr>
              <a:t>Wijesinghe R.M.U.S</a:t>
            </a:r>
            <a:r>
              <a:rPr lang="en-US" sz="1800" dirty="0">
                <a:solidFill>
                  <a:schemeClr val="tx1"/>
                </a:solidFill>
              </a:rPr>
              <a:t> |   </a:t>
            </a:r>
            <a:r>
              <a:rPr lang="en-US" sz="1800" b="0" dirty="0">
                <a:solidFill>
                  <a:schemeClr val="tx1"/>
                </a:solidFill>
              </a:rPr>
              <a:t>TMP-23-103</a:t>
            </a:r>
          </a:p>
        </p:txBody>
      </p:sp>
      <p:sp>
        <p:nvSpPr>
          <p:cNvPr id="4" name="TextBox 3">
            <a:extLst>
              <a:ext uri="{FF2B5EF4-FFF2-40B4-BE49-F238E27FC236}">
                <a16:creationId xmlns:a16="http://schemas.microsoft.com/office/drawing/2014/main" id="{879EA01D-BDDF-5C1E-530B-396DDE34E906}"/>
              </a:ext>
            </a:extLst>
          </p:cNvPr>
          <p:cNvSpPr txBox="1"/>
          <p:nvPr/>
        </p:nvSpPr>
        <p:spPr>
          <a:xfrm>
            <a:off x="931682" y="965102"/>
            <a:ext cx="11049000" cy="5909310"/>
          </a:xfrm>
          <a:prstGeom prst="rect">
            <a:avLst/>
          </a:prstGeom>
          <a:noFill/>
        </p:spPr>
        <p:txBody>
          <a:bodyPr wrap="square" rtlCol="0">
            <a:spAutoFit/>
          </a:bodyPr>
          <a:lstStyle/>
          <a:p>
            <a:endParaRPr lang="en-US" dirty="0">
              <a:solidFill>
                <a:srgbClr val="000000"/>
              </a:solidFill>
              <a:effectLst/>
              <a:latin typeface="Calibri" panose="020F0502020204030204" pitchFamily="34" charset="0"/>
            </a:endParaRPr>
          </a:p>
          <a:p>
            <a:r>
              <a:rPr lang="en-US" dirty="0">
                <a:solidFill>
                  <a:srgbClr val="000000"/>
                </a:solidFill>
                <a:effectLst/>
                <a:latin typeface="Calibri" panose="020F0502020204030204" pitchFamily="34" charset="0"/>
              </a:rPr>
              <a:t>[1] B. Z. </a:t>
            </a:r>
            <a:r>
              <a:rPr lang="en-US" dirty="0" err="1">
                <a:solidFill>
                  <a:srgbClr val="000000"/>
                </a:solidFill>
                <a:effectLst/>
                <a:latin typeface="Calibri" panose="020F0502020204030204" pitchFamily="34" charset="0"/>
              </a:rPr>
              <a:t>Karmel</a:t>
            </a:r>
            <a:r>
              <a:rPr lang="en-US" dirty="0">
                <a:solidFill>
                  <a:srgbClr val="000000"/>
                </a:solidFill>
                <a:effectLst/>
                <a:latin typeface="Calibri" panose="020F0502020204030204" pitchFamily="34" charset="0"/>
              </a:rPr>
              <a:t> </a:t>
            </a:r>
            <a:r>
              <a:rPr lang="en-US" i="1" dirty="0">
                <a:solidFill>
                  <a:srgbClr val="000000"/>
                </a:solidFill>
                <a:effectLst/>
                <a:latin typeface="Calibri" panose="020F0502020204030204" pitchFamily="34" charset="0"/>
              </a:rPr>
              <a:t>et al.</a:t>
            </a:r>
            <a:r>
              <a:rPr lang="en-US" dirty="0">
                <a:solidFill>
                  <a:srgbClr val="000000"/>
                </a:solidFill>
                <a:effectLst/>
                <a:latin typeface="Calibri" panose="020F0502020204030204" pitchFamily="34" charset="0"/>
              </a:rPr>
              <a:t>, “Early Medical and Behavioral Characteristics of NICU Infants Later Classified With ASD,” </a:t>
            </a:r>
            <a:r>
              <a:rPr lang="en-US" i="1" dirty="0">
                <a:solidFill>
                  <a:srgbClr val="000000"/>
                </a:solidFill>
                <a:effectLst/>
                <a:latin typeface="Calibri" panose="020F0502020204030204" pitchFamily="34" charset="0"/>
              </a:rPr>
              <a:t>Pediatrics</a:t>
            </a:r>
            <a:r>
              <a:rPr lang="en-US" dirty="0">
                <a:solidFill>
                  <a:srgbClr val="000000"/>
                </a:solidFill>
                <a:effectLst/>
                <a:latin typeface="Calibri" panose="020F0502020204030204" pitchFamily="34" charset="0"/>
              </a:rPr>
              <a:t>, vol. 126, no. 3, pp. 457–467, Sep. 2010, </a:t>
            </a:r>
            <a:r>
              <a:rPr lang="en-US" dirty="0" err="1">
                <a:solidFill>
                  <a:srgbClr val="000000"/>
                </a:solidFill>
                <a:effectLst/>
                <a:latin typeface="Calibri" panose="020F0502020204030204" pitchFamily="34" charset="0"/>
              </a:rPr>
              <a:t>doi</a:t>
            </a:r>
            <a:r>
              <a:rPr lang="en-US" dirty="0">
                <a:solidFill>
                  <a:srgbClr val="000000"/>
                </a:solidFill>
                <a:effectLst/>
                <a:latin typeface="Calibri" panose="020F0502020204030204" pitchFamily="34" charset="0"/>
              </a:rPr>
              <a:t>: </a:t>
            </a:r>
            <a:r>
              <a:rPr lang="en-US" dirty="0">
                <a:solidFill>
                  <a:srgbClr val="000000"/>
                </a:solidFill>
                <a:effectLst/>
                <a:latin typeface="Calibri" panose="020F0502020204030204" pitchFamily="34" charset="0"/>
                <a:hlinkClick r:id="rId2"/>
              </a:rPr>
              <a:t>https://doi.org/10.1542/peds.2009-2680</a:t>
            </a:r>
            <a:r>
              <a:rPr lang="en-US" dirty="0">
                <a:solidFill>
                  <a:srgbClr val="000000"/>
                </a:solidFill>
                <a:effectLst/>
                <a:latin typeface="Calibri" panose="020F0502020204030204" pitchFamily="34" charset="0"/>
              </a:rPr>
              <a:t>.</a:t>
            </a:r>
            <a:endParaRPr lang="en-US" dirty="0">
              <a:solidFill>
                <a:srgbClr val="000000"/>
              </a:solidFill>
              <a:latin typeface="Calibri" panose="020F0502020204030204" pitchFamily="34" charset="0"/>
            </a:endParaRPr>
          </a:p>
          <a:p>
            <a:endParaRPr lang="en-US" dirty="0">
              <a:solidFill>
                <a:srgbClr val="000000"/>
              </a:solidFill>
              <a:effectLst/>
              <a:latin typeface="Calibri" panose="020F0502020204030204" pitchFamily="34" charset="0"/>
            </a:endParaRPr>
          </a:p>
          <a:p>
            <a:r>
              <a:rPr lang="en-US" dirty="0">
                <a:solidFill>
                  <a:srgbClr val="000000"/>
                </a:solidFill>
                <a:effectLst/>
                <a:latin typeface="Calibri" panose="020F0502020204030204" pitchFamily="34" charset="0"/>
              </a:rPr>
              <a:t>[2]T. E. Inder, “Abnormal Cerebral Structure Is Present at Term in Premature Infants,” </a:t>
            </a:r>
            <a:r>
              <a:rPr lang="en-US" i="1" dirty="0">
                <a:solidFill>
                  <a:srgbClr val="000000"/>
                </a:solidFill>
                <a:effectLst/>
                <a:latin typeface="Calibri" panose="020F0502020204030204" pitchFamily="34" charset="0"/>
              </a:rPr>
              <a:t>PEDIATRICS</a:t>
            </a:r>
            <a:r>
              <a:rPr lang="en-US" dirty="0">
                <a:solidFill>
                  <a:srgbClr val="000000"/>
                </a:solidFill>
                <a:effectLst/>
                <a:latin typeface="Calibri" panose="020F0502020204030204" pitchFamily="34" charset="0"/>
              </a:rPr>
              <a:t>, vol. 115, no. 2, pp. 286–294, Feb. 2005, </a:t>
            </a:r>
            <a:r>
              <a:rPr lang="en-US" dirty="0" err="1">
                <a:solidFill>
                  <a:srgbClr val="000000"/>
                </a:solidFill>
                <a:effectLst/>
                <a:latin typeface="Calibri" panose="020F0502020204030204" pitchFamily="34" charset="0"/>
              </a:rPr>
              <a:t>doi</a:t>
            </a:r>
            <a:r>
              <a:rPr lang="en-US" dirty="0">
                <a:solidFill>
                  <a:srgbClr val="000000"/>
                </a:solidFill>
                <a:effectLst/>
                <a:latin typeface="Calibri" panose="020F0502020204030204" pitchFamily="34" charset="0"/>
              </a:rPr>
              <a:t>: https://doi.org/10.1542/peds.2004-0326.</a:t>
            </a:r>
          </a:p>
          <a:p>
            <a:r>
              <a:rPr lang="en-US" dirty="0">
                <a:solidFill>
                  <a:srgbClr val="000000"/>
                </a:solidFill>
                <a:effectLst/>
                <a:latin typeface="Calibri" panose="020F0502020204030204" pitchFamily="34" charset="0"/>
              </a:rPr>
              <a:t>‌</a:t>
            </a:r>
          </a:p>
          <a:p>
            <a:r>
              <a:rPr lang="en-US" dirty="0">
                <a:solidFill>
                  <a:srgbClr val="000000"/>
                </a:solidFill>
                <a:effectLst/>
                <a:latin typeface="Calibri" panose="020F0502020204030204" pitchFamily="34" charset="0"/>
              </a:rPr>
              <a:t>[3]A. J. Spittle </a:t>
            </a:r>
            <a:r>
              <a:rPr lang="en-US" i="1" dirty="0">
                <a:solidFill>
                  <a:srgbClr val="000000"/>
                </a:solidFill>
                <a:effectLst/>
                <a:latin typeface="Calibri" panose="020F0502020204030204" pitchFamily="34" charset="0"/>
              </a:rPr>
              <a:t>et al.</a:t>
            </a:r>
            <a:r>
              <a:rPr lang="en-US" dirty="0">
                <a:solidFill>
                  <a:srgbClr val="000000"/>
                </a:solidFill>
                <a:effectLst/>
                <a:latin typeface="Calibri" panose="020F0502020204030204" pitchFamily="34" charset="0"/>
              </a:rPr>
              <a:t>, “Early emergence of behavior and social-emotional problems in very preterm infants,” </a:t>
            </a:r>
            <a:r>
              <a:rPr lang="en-US" i="1" dirty="0">
                <a:solidFill>
                  <a:srgbClr val="000000"/>
                </a:solidFill>
                <a:effectLst/>
                <a:latin typeface="Calibri" panose="020F0502020204030204" pitchFamily="34" charset="0"/>
              </a:rPr>
              <a:t>Journal of the American Academy of Child and Adolescent Psychiatry</a:t>
            </a:r>
            <a:r>
              <a:rPr lang="en-US" dirty="0">
                <a:solidFill>
                  <a:srgbClr val="000000"/>
                </a:solidFill>
                <a:effectLst/>
                <a:latin typeface="Calibri" panose="020F0502020204030204" pitchFamily="34" charset="0"/>
              </a:rPr>
              <a:t>, vol. 48, no. 9, pp. 909–918, Sep. 2009, </a:t>
            </a:r>
            <a:r>
              <a:rPr lang="en-US" dirty="0" err="1">
                <a:solidFill>
                  <a:srgbClr val="000000"/>
                </a:solidFill>
                <a:effectLst/>
                <a:latin typeface="Calibri" panose="020F0502020204030204" pitchFamily="34" charset="0"/>
              </a:rPr>
              <a:t>doi</a:t>
            </a:r>
            <a:r>
              <a:rPr lang="en-US" dirty="0">
                <a:solidFill>
                  <a:srgbClr val="000000"/>
                </a:solidFill>
                <a:effectLst/>
                <a:latin typeface="Calibri" panose="020F0502020204030204" pitchFamily="34" charset="0"/>
              </a:rPr>
              <a:t>: </a:t>
            </a:r>
            <a:r>
              <a:rPr lang="en-US" dirty="0">
                <a:solidFill>
                  <a:srgbClr val="000000"/>
                </a:solidFill>
                <a:effectLst/>
                <a:latin typeface="Calibri" panose="020F0502020204030204" pitchFamily="34" charset="0"/>
                <a:hlinkClick r:id="rId3"/>
              </a:rPr>
              <a:t>https://doi.org/10.1097/CHI.0b013e3181af8235</a:t>
            </a:r>
            <a:r>
              <a:rPr lang="en-US" dirty="0">
                <a:solidFill>
                  <a:srgbClr val="000000"/>
                </a:solidFill>
                <a:effectLst/>
                <a:latin typeface="Calibri" panose="020F0502020204030204" pitchFamily="34" charset="0"/>
              </a:rPr>
              <a:t>.</a:t>
            </a:r>
          </a:p>
          <a:p>
            <a:endParaRPr lang="en-US" dirty="0">
              <a:solidFill>
                <a:srgbClr val="000000"/>
              </a:solidFill>
              <a:effectLst/>
              <a:latin typeface="Calibri" panose="020F0502020204030204" pitchFamily="34" charset="0"/>
            </a:endParaRPr>
          </a:p>
          <a:p>
            <a:r>
              <a:rPr lang="en-US" dirty="0">
                <a:solidFill>
                  <a:srgbClr val="000000"/>
                </a:solidFill>
                <a:effectLst/>
                <a:latin typeface="Calibri" panose="020F0502020204030204" pitchFamily="34" charset="0"/>
              </a:rPr>
              <a:t>[4]M. </a:t>
            </a:r>
            <a:r>
              <a:rPr lang="en-US" dirty="0" err="1">
                <a:solidFill>
                  <a:srgbClr val="000000"/>
                </a:solidFill>
                <a:effectLst/>
                <a:latin typeface="Calibri" panose="020F0502020204030204" pitchFamily="34" charset="0"/>
              </a:rPr>
              <a:t>Hadders-Algra</a:t>
            </a:r>
            <a:r>
              <a:rPr lang="en-US" dirty="0">
                <a:solidFill>
                  <a:srgbClr val="000000"/>
                </a:solidFill>
                <a:effectLst/>
                <a:latin typeface="Calibri" panose="020F0502020204030204" pitchFamily="34" charset="0"/>
              </a:rPr>
              <a:t>, “Evaluation of Motor Function in Young Infants by Means of the Assessment of General Movements: A Review,” </a:t>
            </a:r>
            <a:r>
              <a:rPr lang="en-US" i="1" dirty="0">
                <a:solidFill>
                  <a:srgbClr val="000000"/>
                </a:solidFill>
                <a:effectLst/>
                <a:latin typeface="Calibri" panose="020F0502020204030204" pitchFamily="34" charset="0"/>
              </a:rPr>
              <a:t>Pediatric Physical Therapy</a:t>
            </a:r>
            <a:r>
              <a:rPr lang="en-US" dirty="0">
                <a:solidFill>
                  <a:srgbClr val="000000"/>
                </a:solidFill>
                <a:effectLst/>
                <a:latin typeface="Calibri" panose="020F0502020204030204" pitchFamily="34" charset="0"/>
              </a:rPr>
              <a:t>, vol. 13, no. 1, p. 27, 2001, Accessed: Sep. 04, 2023. [Online]. Available: https://journals.lww.com/pedpt/Fulltext/2001/04000/Evaluation_of_Motor_Function_in_Young_Infants_by.5.aspx</a:t>
            </a:r>
          </a:p>
          <a:p>
            <a:r>
              <a:rPr lang="en-US" dirty="0">
                <a:solidFill>
                  <a:srgbClr val="000000"/>
                </a:solidFill>
                <a:effectLst/>
                <a:latin typeface="Calibri" panose="020F0502020204030204" pitchFamily="34" charset="0"/>
              </a:rPr>
              <a:t>‌</a:t>
            </a:r>
          </a:p>
          <a:p>
            <a:endParaRPr lang="en-US" dirty="0">
              <a:solidFill>
                <a:srgbClr val="000000"/>
              </a:solidFill>
              <a:effectLst/>
              <a:latin typeface="Calibri" panose="020F0502020204030204" pitchFamily="34" charset="0"/>
            </a:endParaRPr>
          </a:p>
          <a:p>
            <a:r>
              <a:rPr lang="en-US" dirty="0">
                <a:solidFill>
                  <a:srgbClr val="000000"/>
                </a:solidFill>
                <a:effectLst/>
                <a:latin typeface="Calibri" panose="020F0502020204030204" pitchFamily="34" charset="0"/>
              </a:rPr>
              <a:t>‌</a:t>
            </a:r>
          </a:p>
          <a:p>
            <a:endParaRPr lang="en-US" dirty="0">
              <a:solidFill>
                <a:srgbClr val="000000"/>
              </a:solidFill>
              <a:effectLst/>
              <a:latin typeface="Calibri" panose="020F0502020204030204" pitchFamily="34" charset="0"/>
            </a:endParaRPr>
          </a:p>
          <a:p>
            <a:endParaRPr lang="en-US" dirty="0">
              <a:solidFill>
                <a:srgbClr val="000000"/>
              </a:solidFill>
              <a:effectLst/>
              <a:latin typeface="Calibri" panose="020F0502020204030204" pitchFamily="34" charset="0"/>
            </a:endParaRPr>
          </a:p>
          <a:p>
            <a:r>
              <a:rPr lang="en-US" dirty="0">
                <a:solidFill>
                  <a:srgbClr val="000000"/>
                </a:solidFill>
                <a:effectLst/>
                <a:latin typeface="Calibri" panose="020F0502020204030204" pitchFamily="34" charset="0"/>
              </a:rPr>
              <a:t>‌</a:t>
            </a:r>
          </a:p>
        </p:txBody>
      </p:sp>
    </p:spTree>
    <p:extLst>
      <p:ext uri="{BB962C8B-B14F-4D97-AF65-F5344CB8AC3E}">
        <p14:creationId xmlns:p14="http://schemas.microsoft.com/office/powerpoint/2010/main" val="1027314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71600" y="685801"/>
            <a:ext cx="2279462" cy="5105400"/>
          </a:xfrm>
        </p:spPr>
        <p:txBody>
          <a:bodyPr>
            <a:normAutofit/>
          </a:bodyPr>
          <a:lstStyle/>
          <a:p>
            <a:pPr algn="l"/>
            <a:r>
              <a:rPr lang="en-US" sz="3200" b="1" dirty="0">
                <a:solidFill>
                  <a:srgbClr val="FFFFFF"/>
                </a:solidFill>
                <a:latin typeface="Times New Roman" panose="02020603050405020304" pitchFamily="18" charset="0"/>
                <a:cs typeface="Times New Roman" panose="02020603050405020304" pitchFamily="18" charset="0"/>
              </a:rPr>
              <a:t>Research Question</a:t>
            </a:r>
            <a:endParaRPr lang="en-US" sz="3200" dirty="0">
              <a:solidFill>
                <a:srgbClr val="FFFFFF"/>
              </a:solidFill>
            </a:endParaRPr>
          </a:p>
        </p:txBody>
      </p:sp>
      <p:sp>
        <p:nvSpPr>
          <p:cNvPr id="2" name="Content Placeholder 1">
            <a:extLst>
              <a:ext uri="{FF2B5EF4-FFF2-40B4-BE49-F238E27FC236}">
                <a16:creationId xmlns:a16="http://schemas.microsoft.com/office/drawing/2014/main" id="{413B4610-4D49-9870-D54D-787C5B6C7E9C}"/>
              </a:ext>
            </a:extLst>
          </p:cNvPr>
          <p:cNvSpPr>
            <a:spLocks noGrp="1"/>
          </p:cNvSpPr>
          <p:nvPr>
            <p:ph idx="1"/>
          </p:nvPr>
        </p:nvSpPr>
        <p:spPr>
          <a:xfrm>
            <a:off x="3651063" y="596900"/>
            <a:ext cx="6385918" cy="5664200"/>
          </a:xfrm>
        </p:spPr>
        <p:txBody>
          <a:bodyPr>
            <a:normAutofit fontScale="92500" lnSpcReduction="10000"/>
          </a:bodyPr>
          <a:lstStyle/>
          <a:p>
            <a:pPr marL="0" indent="0">
              <a:buNone/>
            </a:pPr>
            <a:endParaRPr lang="en-US" sz="2000" dirty="0"/>
          </a:p>
          <a:p>
            <a:r>
              <a:rPr lang="en-US" sz="2000" dirty="0"/>
              <a:t>The existing electronic health records management systems suffer from security and privacy vulnerabilities, as patient data is often stored in centralized databases prone to unauthorized access and data breaches. Our research project aims to address this critical issue by leveraging the decentralized and immutable nature of </a:t>
            </a:r>
            <a:r>
              <a:rPr lang="en-US" sz="2000" dirty="0" err="1"/>
              <a:t>blockchain</a:t>
            </a:r>
            <a:r>
              <a:rPr lang="en-US" sz="2000" dirty="0"/>
              <a:t> technology.</a:t>
            </a:r>
          </a:p>
          <a:p>
            <a:endParaRPr lang="en-US" sz="2000" dirty="0"/>
          </a:p>
          <a:p>
            <a:r>
              <a:rPr lang="en-US" sz="2000" dirty="0"/>
              <a:t>How will the system ensure the privacy and security of the data collected?</a:t>
            </a:r>
          </a:p>
          <a:p>
            <a:pPr marL="0" indent="0">
              <a:buNone/>
            </a:pPr>
            <a:endParaRPr lang="en-US" sz="2000" dirty="0"/>
          </a:p>
          <a:p>
            <a:r>
              <a:rPr lang="en-US" sz="2000" dirty="0"/>
              <a:t>How will the system ensure that authorized parties have access to the necessary information?</a:t>
            </a:r>
          </a:p>
          <a:p>
            <a:pPr marL="0" indent="0">
              <a:buNone/>
            </a:pPr>
            <a:endParaRPr lang="en-US" sz="2000" dirty="0"/>
          </a:p>
          <a:p>
            <a:r>
              <a:rPr lang="en-US" sz="2000" dirty="0"/>
              <a:t>How will the system interface with existing healthcare systems and databases?</a:t>
            </a:r>
          </a:p>
          <a:p>
            <a:pPr marL="0" indent="0">
              <a:buNone/>
            </a:pPr>
            <a:endParaRPr lang="en-US" sz="2000" dirty="0"/>
          </a:p>
          <a:p>
            <a:pPr marL="0" indent="0">
              <a:buNone/>
            </a:pPr>
            <a:endParaRPr lang="en-US" sz="2000" dirty="0"/>
          </a:p>
        </p:txBody>
      </p:sp>
      <p:sp>
        <p:nvSpPr>
          <p:cNvPr id="3" name="Rectangle 2">
            <a:extLst>
              <a:ext uri="{FF2B5EF4-FFF2-40B4-BE49-F238E27FC236}">
                <a16:creationId xmlns:a16="http://schemas.microsoft.com/office/drawing/2014/main" id="{2381FC8A-8492-0421-AA58-6C9E6AA0CC49}"/>
              </a:ext>
            </a:extLst>
          </p:cNvPr>
          <p:cNvSpPr/>
          <p:nvPr/>
        </p:nvSpPr>
        <p:spPr>
          <a:xfrm>
            <a:off x="3200400" y="642143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dirty="0">
                <a:solidFill>
                  <a:schemeClr val="tx1"/>
                </a:solidFill>
              </a:rPr>
              <a:t>IT20015244</a:t>
            </a:r>
            <a:r>
              <a:rPr lang="en-US" sz="1800" dirty="0">
                <a:solidFill>
                  <a:schemeClr val="tx1"/>
                </a:solidFill>
              </a:rPr>
              <a:t>  |   </a:t>
            </a:r>
            <a:r>
              <a:rPr lang="en-US" dirty="0">
                <a:solidFill>
                  <a:schemeClr val="tx1"/>
                </a:solidFill>
              </a:rPr>
              <a:t>Wijesinghe R.M.U.S </a:t>
            </a:r>
            <a:r>
              <a:rPr lang="en-US" sz="1800" dirty="0">
                <a:solidFill>
                  <a:schemeClr val="tx1"/>
                </a:solidFill>
              </a:rPr>
              <a:t>|   </a:t>
            </a:r>
            <a:r>
              <a:rPr lang="en-US" sz="1800" b="0" dirty="0">
                <a:solidFill>
                  <a:schemeClr val="tx1"/>
                </a:solidFill>
              </a:rPr>
              <a:t>TMP-23-103</a:t>
            </a:r>
            <a:endParaRPr lang="en-US" sz="1800" b="0">
              <a:solidFill>
                <a:schemeClr val="tx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6F4C9-A16B-732D-B3EF-600365D2E871}"/>
              </a:ext>
            </a:extLst>
          </p:cNvPr>
          <p:cNvSpPr>
            <a:spLocks noGrp="1"/>
          </p:cNvSpPr>
          <p:nvPr>
            <p:ph type="title"/>
          </p:nvPr>
        </p:nvSpPr>
        <p:spPr>
          <a:xfrm>
            <a:off x="1742782" y="355073"/>
            <a:ext cx="5156784" cy="1031608"/>
          </a:xfrm>
        </p:spPr>
        <p:txBody>
          <a:bodyPr vert="horz" lIns="91440" tIns="45720" rIns="91440" bIns="45720" rtlCol="0" anchor="b">
            <a:normAutofit/>
          </a:bodyPr>
          <a:lstStyle/>
          <a:p>
            <a:pPr algn="r"/>
            <a:r>
              <a:rPr lang="en-US" sz="6000" b="1" dirty="0">
                <a:solidFill>
                  <a:srgbClr val="0070C0"/>
                </a:solidFill>
              </a:rPr>
              <a:t>User Testing</a:t>
            </a:r>
          </a:p>
        </p:txBody>
      </p:sp>
      <p:sp>
        <p:nvSpPr>
          <p:cNvPr id="4" name="Date Placeholder 3">
            <a:extLst>
              <a:ext uri="{FF2B5EF4-FFF2-40B4-BE49-F238E27FC236}">
                <a16:creationId xmlns:a16="http://schemas.microsoft.com/office/drawing/2014/main" id="{22F01DA9-ABC5-B6A3-46D2-6AE927787F01}"/>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a:spcAft>
                <a:spcPts val="600"/>
              </a:spcAft>
            </a:pPr>
            <a:fld id="{509FEC31-CC12-4C9A-BCC4-5496550BBD99}" type="datetime1">
              <a:rPr lang="en-US" smtClean="0"/>
              <a:pPr>
                <a:spcAft>
                  <a:spcPts val="600"/>
                </a:spcAft>
              </a:pPr>
              <a:t>11/2/2023</a:t>
            </a:fld>
            <a:endParaRPr lang="en-US"/>
          </a:p>
        </p:txBody>
      </p:sp>
      <p:pic>
        <p:nvPicPr>
          <p:cNvPr id="6" name="piumi akka" descr="A person sitting on a couch&#10;&#10;Description automatically generated">
            <a:hlinkClick r:id="" action="ppaction://media"/>
            <a:extLst>
              <a:ext uri="{FF2B5EF4-FFF2-40B4-BE49-F238E27FC236}">
                <a16:creationId xmlns:a16="http://schemas.microsoft.com/office/drawing/2014/main" id="{B5DF389A-97E7-8D2F-ED4E-35B1C13251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765749" y="609600"/>
            <a:ext cx="3109907" cy="5603438"/>
          </a:xfrm>
          <a:prstGeom prst="rect">
            <a:avLst/>
          </a:prstGeom>
        </p:spPr>
      </p:pic>
      <p:sp>
        <p:nvSpPr>
          <p:cNvPr id="7" name="TextBox 6">
            <a:extLst>
              <a:ext uri="{FF2B5EF4-FFF2-40B4-BE49-F238E27FC236}">
                <a16:creationId xmlns:a16="http://schemas.microsoft.com/office/drawing/2014/main" id="{3CF7B33B-36C0-1C2B-505F-9AC289662631}"/>
              </a:ext>
            </a:extLst>
          </p:cNvPr>
          <p:cNvSpPr txBox="1"/>
          <p:nvPr/>
        </p:nvSpPr>
        <p:spPr>
          <a:xfrm>
            <a:off x="1926444" y="1386681"/>
            <a:ext cx="4576761" cy="1200329"/>
          </a:xfrm>
          <a:prstGeom prst="rect">
            <a:avLst/>
          </a:prstGeom>
          <a:noFill/>
        </p:spPr>
        <p:txBody>
          <a:bodyPr wrap="square" rtlCol="0">
            <a:spAutoFit/>
          </a:bodyPr>
          <a:lstStyle/>
          <a:p>
            <a:r>
              <a:rPr lang="en-US" dirty="0"/>
              <a:t>Name – </a:t>
            </a:r>
            <a:r>
              <a:rPr lang="en-US" dirty="0" err="1"/>
              <a:t>Piumie</a:t>
            </a:r>
            <a:r>
              <a:rPr lang="en-US" dirty="0"/>
              <a:t> Fernando</a:t>
            </a:r>
          </a:p>
          <a:p>
            <a:r>
              <a:rPr lang="en-US" dirty="0"/>
              <a:t>Work at – Wijaya </a:t>
            </a:r>
            <a:r>
              <a:rPr lang="en-US" dirty="0" err="1"/>
              <a:t>Kumarathunga</a:t>
            </a:r>
            <a:r>
              <a:rPr lang="en-US" dirty="0"/>
              <a:t> Hospital </a:t>
            </a:r>
            <a:r>
              <a:rPr lang="en-US" dirty="0" err="1"/>
              <a:t>Seeduwa</a:t>
            </a:r>
            <a:r>
              <a:rPr lang="en-US" dirty="0"/>
              <a:t> </a:t>
            </a:r>
          </a:p>
          <a:p>
            <a:r>
              <a:rPr lang="en-US" dirty="0"/>
              <a:t>Position – Registered Nurse </a:t>
            </a:r>
          </a:p>
        </p:txBody>
      </p:sp>
    </p:spTree>
    <p:extLst>
      <p:ext uri="{BB962C8B-B14F-4D97-AF65-F5344CB8AC3E}">
        <p14:creationId xmlns:p14="http://schemas.microsoft.com/office/powerpoint/2010/main" val="96765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45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6F4C9-A16B-732D-B3EF-600365D2E871}"/>
              </a:ext>
            </a:extLst>
          </p:cNvPr>
          <p:cNvSpPr>
            <a:spLocks noGrp="1"/>
          </p:cNvSpPr>
          <p:nvPr>
            <p:ph type="title"/>
          </p:nvPr>
        </p:nvSpPr>
        <p:spPr>
          <a:xfrm>
            <a:off x="1158796" y="7178"/>
            <a:ext cx="4403804" cy="831022"/>
          </a:xfrm>
        </p:spPr>
        <p:txBody>
          <a:bodyPr vert="horz" lIns="91440" tIns="45720" rIns="91440" bIns="45720" rtlCol="0" anchor="b">
            <a:normAutofit fontScale="90000"/>
          </a:bodyPr>
          <a:lstStyle/>
          <a:p>
            <a:pPr algn="r"/>
            <a:r>
              <a:rPr lang="en-US" sz="6000" b="1" dirty="0">
                <a:solidFill>
                  <a:srgbClr val="0070C0"/>
                </a:solidFill>
              </a:rPr>
              <a:t>User Testing</a:t>
            </a:r>
          </a:p>
        </p:txBody>
      </p:sp>
      <p:sp>
        <p:nvSpPr>
          <p:cNvPr id="4" name="Date Placeholder 3">
            <a:extLst>
              <a:ext uri="{FF2B5EF4-FFF2-40B4-BE49-F238E27FC236}">
                <a16:creationId xmlns:a16="http://schemas.microsoft.com/office/drawing/2014/main" id="{22F01DA9-ABC5-B6A3-46D2-6AE927787F01}"/>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a:spcAft>
                <a:spcPts val="600"/>
              </a:spcAft>
            </a:pPr>
            <a:fld id="{509FEC31-CC12-4C9A-BCC4-5496550BBD99}" type="datetime1">
              <a:rPr lang="en-US" smtClean="0"/>
              <a:pPr>
                <a:spcAft>
                  <a:spcPts val="600"/>
                </a:spcAft>
              </a:pPr>
              <a:t>11/2/2023</a:t>
            </a:fld>
            <a:endParaRPr lang="en-US"/>
          </a:p>
        </p:txBody>
      </p:sp>
      <p:sp>
        <p:nvSpPr>
          <p:cNvPr id="5" name="Slide Number Placeholder 4">
            <a:extLst>
              <a:ext uri="{FF2B5EF4-FFF2-40B4-BE49-F238E27FC236}">
                <a16:creationId xmlns:a16="http://schemas.microsoft.com/office/drawing/2014/main" id="{FA3E6038-CB1E-F67A-9496-EFC040F462FA}"/>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a:spcAft>
                <a:spcPts val="600"/>
              </a:spcAft>
            </a:pPr>
            <a:fld id="{D57F1E4F-1CFF-5643-939E-217C01CDF565}" type="slidenum">
              <a:rPr lang="en-US" smtClean="0"/>
              <a:pPr>
                <a:spcAft>
                  <a:spcPts val="600"/>
                </a:spcAft>
              </a:pPr>
              <a:t>81</a:t>
            </a:fld>
            <a:endParaRPr lang="en-US"/>
          </a:p>
        </p:txBody>
      </p:sp>
      <p:pic>
        <p:nvPicPr>
          <p:cNvPr id="8" name="Picture 7" descr="A person sitting at a table with a computer&#10;&#10;Description automatically generated">
            <a:extLst>
              <a:ext uri="{FF2B5EF4-FFF2-40B4-BE49-F238E27FC236}">
                <a16:creationId xmlns:a16="http://schemas.microsoft.com/office/drawing/2014/main" id="{A6B0708C-713A-F88F-2AC2-C3CBCBF726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838200"/>
            <a:ext cx="3352800" cy="2514600"/>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32BFCC3E-52D2-E255-0762-1EC4C2534F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3922" y="831021"/>
            <a:ext cx="3352800" cy="2514601"/>
          </a:xfrm>
          <a:prstGeom prst="rect">
            <a:avLst/>
          </a:prstGeom>
        </p:spPr>
      </p:pic>
      <p:pic>
        <p:nvPicPr>
          <p:cNvPr id="20" name="Picture 19" descr="A person sitting at a desk using a computer&#10;&#10;Description automatically generated">
            <a:extLst>
              <a:ext uri="{FF2B5EF4-FFF2-40B4-BE49-F238E27FC236}">
                <a16:creationId xmlns:a16="http://schemas.microsoft.com/office/drawing/2014/main" id="{50536BCD-1F65-8600-2EA2-1679162F68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98953" y="831021"/>
            <a:ext cx="3194559" cy="2395919"/>
          </a:xfrm>
          <a:prstGeom prst="rect">
            <a:avLst/>
          </a:prstGeom>
        </p:spPr>
      </p:pic>
      <p:pic>
        <p:nvPicPr>
          <p:cNvPr id="24" name="Picture 23" descr="A person sitting at a desk using a computer&#10;&#10;Description automatically generated">
            <a:extLst>
              <a:ext uri="{FF2B5EF4-FFF2-40B4-BE49-F238E27FC236}">
                <a16:creationId xmlns:a16="http://schemas.microsoft.com/office/drawing/2014/main" id="{E6E8BA9C-B48C-6C34-F5F3-B2DB100C77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9351" y="3512378"/>
            <a:ext cx="3556000" cy="2667000"/>
          </a:xfrm>
          <a:prstGeom prst="rect">
            <a:avLst/>
          </a:prstGeom>
        </p:spPr>
      </p:pic>
      <p:pic>
        <p:nvPicPr>
          <p:cNvPr id="26" name="Picture 25" descr="A person sitting at a desk with a computer&#10;&#10;Description automatically generated">
            <a:extLst>
              <a:ext uri="{FF2B5EF4-FFF2-40B4-BE49-F238E27FC236}">
                <a16:creationId xmlns:a16="http://schemas.microsoft.com/office/drawing/2014/main" id="{94F44CA8-45C4-9B04-FEF9-8F16A6CDC2A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5800" y="3454791"/>
            <a:ext cx="3632783" cy="2724587"/>
          </a:xfrm>
          <a:prstGeom prst="rect">
            <a:avLst/>
          </a:prstGeom>
        </p:spPr>
      </p:pic>
      <p:pic>
        <p:nvPicPr>
          <p:cNvPr id="28" name="Picture 27" descr="A person sitting at a desk with a computer&#10;&#10;Description automatically generated">
            <a:extLst>
              <a:ext uri="{FF2B5EF4-FFF2-40B4-BE49-F238E27FC236}">
                <a16:creationId xmlns:a16="http://schemas.microsoft.com/office/drawing/2014/main" id="{A4D87ABF-EEC8-29BE-4037-5778C414BD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57657" y="3417277"/>
            <a:ext cx="3477152" cy="2668714"/>
          </a:xfrm>
          <a:prstGeom prst="rect">
            <a:avLst/>
          </a:prstGeom>
        </p:spPr>
      </p:pic>
    </p:spTree>
    <p:extLst>
      <p:ext uri="{BB962C8B-B14F-4D97-AF65-F5344CB8AC3E}">
        <p14:creationId xmlns:p14="http://schemas.microsoft.com/office/powerpoint/2010/main" val="4681035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5A0D18-858D-B3A7-442E-576823BEAC87}"/>
              </a:ext>
            </a:extLst>
          </p:cNvPr>
          <p:cNvSpPr/>
          <p:nvPr/>
        </p:nvSpPr>
        <p:spPr>
          <a:xfrm>
            <a:off x="1524000" y="643468"/>
            <a:ext cx="9144000" cy="3618898"/>
          </a:xfrm>
          <a:prstGeom prst="rect">
            <a:avLst/>
          </a:prstGeom>
        </p:spPr>
        <p:txBody>
          <a:bodyPr vert="horz" lIns="91440" tIns="45720" rIns="91440" bIns="45720" rtlCol="0" anchor="b">
            <a:normAutofit/>
          </a:bodyPr>
          <a:lstStyle/>
          <a:p>
            <a:pPr algn="ctr" defTabSz="457200">
              <a:spcBef>
                <a:spcPct val="0"/>
              </a:spcBef>
              <a:spcAft>
                <a:spcPts val="600"/>
              </a:spcAft>
            </a:pPr>
            <a:r>
              <a:rPr lang="en-US" sz="7200" b="0" spc="0">
                <a:ln w="3175" cmpd="sng">
                  <a:noFill/>
                </a:ln>
                <a:latin typeface="+mj-lt"/>
                <a:ea typeface="+mj-ea"/>
                <a:cs typeface="+mj-cs"/>
              </a:rPr>
              <a:t>Thank You! </a:t>
            </a:r>
          </a:p>
          <a:p>
            <a:pPr algn="ctr" defTabSz="457200">
              <a:spcBef>
                <a:spcPct val="0"/>
              </a:spcBef>
              <a:spcAft>
                <a:spcPts val="600"/>
              </a:spcAft>
            </a:pPr>
            <a:r>
              <a:rPr lang="en-US" sz="7200">
                <a:ln w="3175" cmpd="sng">
                  <a:noFill/>
                </a:ln>
                <a:latin typeface="+mj-lt"/>
                <a:ea typeface="+mj-ea"/>
                <a:cs typeface="+mj-cs"/>
              </a:rPr>
              <a:t>Team TMP 23-103</a:t>
            </a:r>
            <a:endParaRPr lang="en-US" sz="7200" b="0" spc="0">
              <a:ln w="3175" cmpd="sng">
                <a:noFill/>
              </a:ln>
              <a:latin typeface="+mj-lt"/>
              <a:ea typeface="+mj-ea"/>
              <a:cs typeface="+mj-cs"/>
            </a:endParaRPr>
          </a:p>
        </p:txBody>
      </p:sp>
    </p:spTree>
    <p:extLst>
      <p:ext uri="{BB962C8B-B14F-4D97-AF65-F5344CB8AC3E}">
        <p14:creationId xmlns:p14="http://schemas.microsoft.com/office/powerpoint/2010/main" val="15751082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F1527C3-06F4-4F4D-B364-8E9726645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BF1C23D2-D74F-4456-AD7B-904A6E28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2" name="Freeform 7">
              <a:extLst>
                <a:ext uri="{FF2B5EF4-FFF2-40B4-BE49-F238E27FC236}">
                  <a16:creationId xmlns:a16="http://schemas.microsoft.com/office/drawing/2014/main" id="{578577AD-563A-4936-9ACB-FDCF29841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3" name="Freeform 8">
              <a:extLst>
                <a:ext uri="{FF2B5EF4-FFF2-40B4-BE49-F238E27FC236}">
                  <a16:creationId xmlns:a16="http://schemas.microsoft.com/office/drawing/2014/main" id="{1C9F3743-BFAB-4636-81C7-ACD99C694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14" name="Freeform 9">
              <a:extLst>
                <a:ext uri="{FF2B5EF4-FFF2-40B4-BE49-F238E27FC236}">
                  <a16:creationId xmlns:a16="http://schemas.microsoft.com/office/drawing/2014/main" id="{FC58029E-BC15-45E4-AA28-CC80C96A3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5" name="Freeform 10">
              <a:extLst>
                <a:ext uri="{FF2B5EF4-FFF2-40B4-BE49-F238E27FC236}">
                  <a16:creationId xmlns:a16="http://schemas.microsoft.com/office/drawing/2014/main" id="{41CBB721-7EDD-4FEA-9D6B-A3656D9F45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6" name="Freeform 11">
              <a:extLst>
                <a:ext uri="{FF2B5EF4-FFF2-40B4-BE49-F238E27FC236}">
                  <a16:creationId xmlns:a16="http://schemas.microsoft.com/office/drawing/2014/main" id="{4C945CDA-4F14-4FA0-B272-B1E25B4FA1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useBgFill="1">
        <p:nvSpPr>
          <p:cNvPr id="18" name="Rectangle 1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36101FB-165B-EA49-022B-E79DEB9CB2DA}"/>
              </a:ext>
            </a:extLst>
          </p:cNvPr>
          <p:cNvSpPr>
            <a:spLocks noGrp="1"/>
          </p:cNvSpPr>
          <p:nvPr>
            <p:ph type="title"/>
          </p:nvPr>
        </p:nvSpPr>
        <p:spPr>
          <a:xfrm>
            <a:off x="683609" y="764372"/>
            <a:ext cx="3173688" cy="5216013"/>
          </a:xfrm>
        </p:spPr>
        <p:txBody>
          <a:bodyPr vert="horz" lIns="91440" tIns="45720" rIns="91440" bIns="45720" rtlCol="0" anchor="ctr">
            <a:normAutofit/>
          </a:bodyPr>
          <a:lstStyle/>
          <a:p>
            <a:pPr algn="l"/>
            <a:r>
              <a:rPr lang="en-US" dirty="0"/>
              <a:t>References</a:t>
            </a:r>
            <a:endParaRPr lang="en-US"/>
          </a:p>
        </p:txBody>
      </p:sp>
      <p:cxnSp>
        <p:nvCxnSpPr>
          <p:cNvPr id="20" name="Straight Connector 1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Vertical Text Placeholder 2">
            <a:extLst>
              <a:ext uri="{FF2B5EF4-FFF2-40B4-BE49-F238E27FC236}">
                <a16:creationId xmlns:a16="http://schemas.microsoft.com/office/drawing/2014/main" id="{53B88E94-2B57-0736-805E-F456ABEA4C7D}"/>
              </a:ext>
            </a:extLst>
          </p:cNvPr>
          <p:cNvSpPr>
            <a:spLocks noGrp="1"/>
          </p:cNvSpPr>
          <p:nvPr>
            <p:ph type="body" orient="vert" idx="1"/>
          </p:nvPr>
        </p:nvSpPr>
        <p:spPr>
          <a:xfrm>
            <a:off x="4370138" y="764372"/>
            <a:ext cx="7086600" cy="5216013"/>
          </a:xfrm>
        </p:spPr>
        <p:txBody>
          <a:bodyPr vert="horz" lIns="91440" tIns="45720" rIns="91440" bIns="45720" rtlCol="0" anchor="ctr">
            <a:normAutofit/>
          </a:bodyPr>
          <a:lstStyle/>
          <a:p>
            <a:pPr marL="457200" indent="-457200">
              <a:buFont typeface="+mj-lt"/>
              <a:buAutoNum type="arabicPeriod"/>
            </a:pPr>
            <a:r>
              <a:rPr lang="en-US" sz="2000" dirty="0">
                <a:hlinkClick r:id="rId3"/>
              </a:rPr>
              <a:t>https://docs.google.com/forms/d/1TJVybNbdRg48Lhw0M3R409Kt1C_3MbFT4PGikabBIdk/edit</a:t>
            </a:r>
            <a:endParaRPr lang="en-US" sz="2000" dirty="0"/>
          </a:p>
          <a:p>
            <a:pPr marL="457200" indent="-457200">
              <a:buFont typeface="+mj-lt"/>
              <a:buAutoNum type="arabicPeriod"/>
            </a:pPr>
            <a:r>
              <a:rPr lang="en-US" sz="2000" dirty="0">
                <a:hlinkClick r:id="rId4"/>
              </a:rPr>
              <a:t>https://forms.gle/WiGeL2PiZaiYS1Ax7</a:t>
            </a:r>
            <a:endParaRPr lang="en-US" sz="2000" dirty="0"/>
          </a:p>
          <a:p>
            <a:pPr marL="457200" indent="-457200">
              <a:buFont typeface="+mj-lt"/>
              <a:buAutoNum type="arabicPeriod"/>
            </a:pPr>
            <a:r>
              <a:rPr lang="en-US" sz="2000" dirty="0">
                <a:hlinkClick r:id="rId5"/>
              </a:rPr>
              <a:t>https://forms.gle/Yw2a7MAyPUeTHSj99</a:t>
            </a:r>
            <a:endParaRPr lang="en-US" sz="2000" dirty="0"/>
          </a:p>
          <a:p>
            <a:pPr marL="0" indent="0">
              <a:buNone/>
            </a:pPr>
            <a:endParaRPr lang="en-US" sz="2000" dirty="0"/>
          </a:p>
          <a:p>
            <a:pPr marL="457200" indent="-457200">
              <a:buFont typeface="+mj-lt"/>
              <a:buAutoNum type="arabicPeriod"/>
            </a:pPr>
            <a:endParaRPr lang="en-US" sz="2000" dirty="0"/>
          </a:p>
        </p:txBody>
      </p:sp>
      <p:sp>
        <p:nvSpPr>
          <p:cNvPr id="4" name="Date Placeholder 3">
            <a:extLst>
              <a:ext uri="{FF2B5EF4-FFF2-40B4-BE49-F238E27FC236}">
                <a16:creationId xmlns:a16="http://schemas.microsoft.com/office/drawing/2014/main" id="{70E03BEB-561C-C3B8-F97E-FD800E7E6EB4}"/>
              </a:ext>
            </a:extLst>
          </p:cNvPr>
          <p:cNvSpPr>
            <a:spLocks noGrp="1"/>
          </p:cNvSpPr>
          <p:nvPr>
            <p:ph type="dt" sz="half" idx="10"/>
          </p:nvPr>
        </p:nvSpPr>
        <p:spPr>
          <a:xfrm>
            <a:off x="1277411" y="6199631"/>
            <a:ext cx="2579886" cy="365760"/>
          </a:xfrm>
        </p:spPr>
        <p:txBody>
          <a:bodyPr vert="horz" lIns="91440" tIns="45720" rIns="91440" bIns="45720" rtlCol="0" anchor="ctr">
            <a:normAutofit/>
          </a:bodyPr>
          <a:lstStyle/>
          <a:p>
            <a:pPr defTabSz="457200">
              <a:spcAft>
                <a:spcPts val="600"/>
              </a:spcAft>
            </a:pPr>
            <a:fld id="{9BE8DA94-E89E-41E1-B878-C92162059081}" type="datetime1">
              <a:rPr lang="en-US" smtClean="0"/>
              <a:pPr defTabSz="457200">
                <a:spcAft>
                  <a:spcPts val="600"/>
                </a:spcAft>
              </a:pPr>
              <a:t>11/2/2023</a:t>
            </a:fld>
            <a:endParaRPr lang="en-US"/>
          </a:p>
        </p:txBody>
      </p:sp>
      <p:sp>
        <p:nvSpPr>
          <p:cNvPr id="5" name="Slide Number Placeholder 4">
            <a:extLst>
              <a:ext uri="{FF2B5EF4-FFF2-40B4-BE49-F238E27FC236}">
                <a16:creationId xmlns:a16="http://schemas.microsoft.com/office/drawing/2014/main" id="{EE313423-04AF-5432-5888-533687B938CD}"/>
              </a:ext>
            </a:extLst>
          </p:cNvPr>
          <p:cNvSpPr>
            <a:spLocks noGrp="1"/>
          </p:cNvSpPr>
          <p:nvPr>
            <p:ph type="sldNum" sz="quarter" idx="12"/>
          </p:nvPr>
        </p:nvSpPr>
        <p:spPr>
          <a:xfrm>
            <a:off x="10820401" y="6199631"/>
            <a:ext cx="867102" cy="365125"/>
          </a:xfrm>
        </p:spPr>
        <p:txBody>
          <a:bodyPr vert="horz" lIns="91440" tIns="45720" rIns="91440" bIns="45720" rtlCol="0" anchor="ctr">
            <a:normAutofit/>
          </a:bodyPr>
          <a:lstStyle/>
          <a:p>
            <a:pPr defTabSz="457200">
              <a:spcAft>
                <a:spcPts val="600"/>
              </a:spcAft>
            </a:pPr>
            <a:fld id="{D57F1E4F-1CFF-5643-939E-217C01CDF565}" type="slidenum">
              <a:rPr lang="en-US" smtClean="0"/>
              <a:pPr defTabSz="457200">
                <a:spcAft>
                  <a:spcPts val="600"/>
                </a:spcAft>
              </a:pPr>
              <a:t>83</a:t>
            </a:fld>
            <a:endParaRPr lang="en-US"/>
          </a:p>
        </p:txBody>
      </p:sp>
    </p:spTree>
    <p:extLst>
      <p:ext uri="{BB962C8B-B14F-4D97-AF65-F5344CB8AC3E}">
        <p14:creationId xmlns:p14="http://schemas.microsoft.com/office/powerpoint/2010/main" val="4236762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71600" y="685800"/>
            <a:ext cx="2743199" cy="5105400"/>
          </a:xfrm>
        </p:spPr>
        <p:txBody>
          <a:bodyPr>
            <a:normAutofit/>
          </a:bodyPr>
          <a:lstStyle/>
          <a:p>
            <a:r>
              <a:rPr lang="en-US" b="1" dirty="0">
                <a:solidFill>
                  <a:srgbClr val="FFFFFF"/>
                </a:solidFill>
                <a:latin typeface="Times New Roman" panose="02020603050405020304" pitchFamily="18" charset="0"/>
                <a:cs typeface="Times New Roman" panose="02020603050405020304" pitchFamily="18" charset="0"/>
              </a:rPr>
              <a:t>Research Novelty</a:t>
            </a:r>
            <a:r>
              <a:rPr lang="en-US" dirty="0">
                <a:solidFill>
                  <a:srgbClr val="FFFFFF"/>
                </a:solidFill>
                <a:latin typeface="Times New Roman" panose="02020603050405020304" pitchFamily="18" charset="0"/>
                <a:cs typeface="Times New Roman" panose="02020603050405020304" pitchFamily="18" charset="0"/>
              </a:rPr>
              <a:t> </a:t>
            </a:r>
            <a:endParaRPr lang="en-US" dirty="0">
              <a:solidFill>
                <a:srgbClr val="FFFFFF"/>
              </a:solidFill>
            </a:endParaRPr>
          </a:p>
        </p:txBody>
      </p:sp>
      <p:sp>
        <p:nvSpPr>
          <p:cNvPr id="2" name="Content Placeholder 1">
            <a:extLst>
              <a:ext uri="{FF2B5EF4-FFF2-40B4-BE49-F238E27FC236}">
                <a16:creationId xmlns:a16="http://schemas.microsoft.com/office/drawing/2014/main" id="{413B4610-4D49-9870-D54D-787C5B6C7E9C}"/>
              </a:ext>
            </a:extLst>
          </p:cNvPr>
          <p:cNvSpPr>
            <a:spLocks noGrp="1"/>
          </p:cNvSpPr>
          <p:nvPr>
            <p:ph idx="1"/>
          </p:nvPr>
        </p:nvSpPr>
        <p:spPr>
          <a:xfrm>
            <a:off x="4267201" y="665018"/>
            <a:ext cx="7010400" cy="5746621"/>
          </a:xfrm>
        </p:spPr>
        <p:txBody>
          <a:bodyPr>
            <a:normAutofit/>
          </a:bodyPr>
          <a:lstStyle/>
          <a:p>
            <a:pPr marL="182880" indent="-182880" defTabSz="292608">
              <a:lnSpc>
                <a:spcPct val="90000"/>
              </a:lnSpc>
              <a:spcAft>
                <a:spcPts val="384"/>
              </a:spcAft>
            </a:pPr>
            <a:r>
              <a:rPr lang="en-US" sz="2000" dirty="0"/>
              <a:t>P</a:t>
            </a:r>
            <a:r>
              <a:rPr lang="en-US" sz="2000" kern="1200" cap="none" dirty="0">
                <a:solidFill>
                  <a:schemeClr val="tx1"/>
                </a:solidFill>
                <a:effectLst/>
                <a:latin typeface="+mn-lt"/>
                <a:ea typeface="+mn-ea"/>
                <a:cs typeface="+mn-cs"/>
              </a:rPr>
              <a:t>ermission-based access control to ensure that only authorized parties can access the data.</a:t>
            </a:r>
          </a:p>
          <a:p>
            <a:pPr marL="0" indent="0" defTabSz="292608">
              <a:lnSpc>
                <a:spcPct val="90000"/>
              </a:lnSpc>
              <a:spcAft>
                <a:spcPts val="384"/>
              </a:spcAft>
              <a:buNone/>
            </a:pPr>
            <a:endParaRPr lang="en-US" sz="2000" kern="1200" cap="none" dirty="0">
              <a:solidFill>
                <a:schemeClr val="tx1"/>
              </a:solidFill>
              <a:effectLst/>
              <a:latin typeface="+mn-lt"/>
              <a:ea typeface="+mn-ea"/>
              <a:cs typeface="+mn-cs"/>
            </a:endParaRPr>
          </a:p>
          <a:p>
            <a:pPr marL="182880" indent="-182880" defTabSz="292608">
              <a:lnSpc>
                <a:spcPct val="90000"/>
              </a:lnSpc>
              <a:spcAft>
                <a:spcPts val="384"/>
              </a:spcAft>
            </a:pPr>
            <a:r>
              <a:rPr lang="en-US" sz="2000" dirty="0"/>
              <a:t>Our solution incorporates advanced cryptographic techniques such as zero-knowledge proofs and homomorphic encryption to enable secure and privacy-preserving data sharing among authorized healthcare providers while keeping patient identities and sensitive information confidential.</a:t>
            </a:r>
            <a:endParaRPr lang="en-US" sz="2000" kern="1200" cap="none" dirty="0">
              <a:solidFill>
                <a:schemeClr val="tx1"/>
              </a:solidFill>
              <a:effectLst/>
              <a:latin typeface="+mn-lt"/>
              <a:ea typeface="+mn-ea"/>
              <a:cs typeface="+mn-cs"/>
            </a:endParaRPr>
          </a:p>
          <a:p>
            <a:pPr marL="0" indent="0" defTabSz="292608">
              <a:lnSpc>
                <a:spcPct val="90000"/>
              </a:lnSpc>
              <a:spcAft>
                <a:spcPts val="384"/>
              </a:spcAft>
              <a:buNone/>
            </a:pPr>
            <a:endParaRPr lang="en-US" sz="2000" kern="1200" cap="none" dirty="0">
              <a:solidFill>
                <a:schemeClr val="tx1"/>
              </a:solidFill>
              <a:effectLst/>
              <a:latin typeface="+mn-lt"/>
              <a:ea typeface="+mn-ea"/>
              <a:cs typeface="+mn-cs"/>
            </a:endParaRPr>
          </a:p>
          <a:p>
            <a:pPr marL="182880" indent="-182880" defTabSz="292608">
              <a:lnSpc>
                <a:spcPct val="90000"/>
              </a:lnSpc>
              <a:spcAft>
                <a:spcPts val="384"/>
              </a:spcAft>
            </a:pPr>
            <a:r>
              <a:rPr lang="en-US" sz="2000" kern="1200" cap="none" dirty="0">
                <a:solidFill>
                  <a:schemeClr val="tx1"/>
                </a:solidFill>
                <a:effectLst/>
                <a:latin typeface="+mn-lt"/>
                <a:ea typeface="+mn-ea"/>
                <a:cs typeface="+mn-cs"/>
              </a:rPr>
              <a:t>The use of blockchain technology ensures that the data is immutable and tamper-proof, providing a high level of security.</a:t>
            </a:r>
          </a:p>
          <a:p>
            <a:pPr marL="182880" indent="-182880" defTabSz="292608">
              <a:lnSpc>
                <a:spcPct val="90000"/>
              </a:lnSpc>
              <a:spcAft>
                <a:spcPts val="384"/>
              </a:spcAft>
            </a:pPr>
            <a:endParaRPr lang="en-US" sz="2000" dirty="0"/>
          </a:p>
          <a:p>
            <a:pPr marL="182880" indent="-182880" defTabSz="292608">
              <a:lnSpc>
                <a:spcPct val="90000"/>
              </a:lnSpc>
              <a:spcAft>
                <a:spcPts val="384"/>
              </a:spcAft>
            </a:pPr>
            <a:r>
              <a:rPr lang="en-US" sz="2000" dirty="0"/>
              <a:t>We introduce a novel access control mechanism using smart contracts, allowing patients to grant granular access permissions to healthcare providers on a need-to-know basis. The access control rules are enforced autonomously, ensuring data integrity and preventing unauthorized data access.</a:t>
            </a:r>
            <a:endParaRPr lang="en-US" sz="2000" kern="1200" cap="none" dirty="0">
              <a:solidFill>
                <a:schemeClr val="tx1"/>
              </a:solidFill>
              <a:effectLst/>
              <a:latin typeface="+mn-lt"/>
              <a:ea typeface="+mn-ea"/>
              <a:cs typeface="+mn-cs"/>
            </a:endParaRPr>
          </a:p>
          <a:p>
            <a:pPr marL="0" indent="0" defTabSz="292608">
              <a:lnSpc>
                <a:spcPct val="90000"/>
              </a:lnSpc>
              <a:spcAft>
                <a:spcPts val="384"/>
              </a:spcAft>
              <a:buNone/>
            </a:pPr>
            <a:endParaRPr lang="en-US" sz="1100" kern="1200" cap="none" dirty="0">
              <a:solidFill>
                <a:schemeClr val="tx1"/>
              </a:solidFill>
              <a:effectLst/>
              <a:latin typeface="+mn-lt"/>
              <a:ea typeface="+mn-ea"/>
              <a:cs typeface="+mn-cs"/>
            </a:endParaRPr>
          </a:p>
          <a:p>
            <a:pPr marL="0" indent="0" defTabSz="292608">
              <a:lnSpc>
                <a:spcPct val="90000"/>
              </a:lnSpc>
              <a:spcAft>
                <a:spcPts val="384"/>
              </a:spcAft>
              <a:buNone/>
            </a:pPr>
            <a:endParaRPr lang="en-US" sz="1100" kern="1200" cap="none" dirty="0">
              <a:solidFill>
                <a:schemeClr val="tx1"/>
              </a:solidFill>
              <a:effectLst/>
              <a:latin typeface="+mn-lt"/>
              <a:ea typeface="+mn-ea"/>
              <a:cs typeface="+mn-cs"/>
            </a:endParaRPr>
          </a:p>
          <a:p>
            <a:pPr marL="0" indent="0">
              <a:lnSpc>
                <a:spcPct val="90000"/>
              </a:lnSpc>
              <a:buNone/>
            </a:pPr>
            <a:endParaRPr lang="en-US" sz="1100" dirty="0"/>
          </a:p>
        </p:txBody>
      </p:sp>
      <p:sp>
        <p:nvSpPr>
          <p:cNvPr id="3" name="Rectangle 2">
            <a:extLst>
              <a:ext uri="{FF2B5EF4-FFF2-40B4-BE49-F238E27FC236}">
                <a16:creationId xmlns:a16="http://schemas.microsoft.com/office/drawing/2014/main" id="{2381FC8A-8492-0421-AA58-6C9E6AA0CC49}"/>
              </a:ext>
            </a:extLst>
          </p:cNvPr>
          <p:cNvSpPr/>
          <p:nvPr/>
        </p:nvSpPr>
        <p:spPr>
          <a:xfrm>
            <a:off x="6128295" y="6487839"/>
            <a:ext cx="4417514" cy="236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85216">
              <a:spcAft>
                <a:spcPts val="600"/>
              </a:spcAft>
            </a:pPr>
            <a:r>
              <a:rPr lang="en-US" sz="1152" b="1" kern="1200" dirty="0">
                <a:solidFill>
                  <a:schemeClr val="tx1"/>
                </a:solidFill>
                <a:latin typeface="+mn-lt"/>
                <a:ea typeface="+mn-ea"/>
                <a:cs typeface="+mn-cs"/>
              </a:rPr>
              <a:t>IT20015244</a:t>
            </a:r>
            <a:r>
              <a:rPr lang="en-US" sz="1152" kern="1200" dirty="0">
                <a:solidFill>
                  <a:schemeClr val="tx1"/>
                </a:solidFill>
                <a:latin typeface="+mn-lt"/>
                <a:ea typeface="+mn-ea"/>
                <a:cs typeface="+mn-cs"/>
              </a:rPr>
              <a:t>  |   Wijesinghe R.M.U.S |   TMP-23-103</a:t>
            </a:r>
            <a:endParaRPr lang="en-US" sz="1800" b="0" dirty="0">
              <a:solidFill>
                <a:schemeClr val="tx1"/>
              </a:solidFill>
            </a:endParaRPr>
          </a:p>
        </p:txBody>
      </p:sp>
    </p:spTree>
    <p:extLst>
      <p:ext uri="{BB962C8B-B14F-4D97-AF65-F5344CB8AC3E}">
        <p14:creationId xmlns:p14="http://schemas.microsoft.com/office/powerpoint/2010/main" val="35989584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6.0.8"/>
  <p:tag name="AS_OS" val="Unix 5.15.0.1031"/>
  <p:tag name="AS_RELEASE_DATE" val="2022.10.14"/>
  <p:tag name="AS_TITLE" val="Aspose.Slides for .NET5"/>
  <p:tag name="AS_VERSION" val="22.1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4" ma:contentTypeDescription="Create a new document." ma:contentTypeScope="" ma:versionID="6262c5ec9836f8a787ed62888a069b28">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2f5fb70a03bbdfa70542d3c736ed088f"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Location" ma:index="21"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F870FB-09E4-4F41-BC55-210A8661BE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aef53a-d342-4d90-a56c-b993878449d2"/>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047CD9-C506-4566-A448-F4209ADF24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2599</TotalTime>
  <Words>5960</Words>
  <Application>Microsoft Office PowerPoint</Application>
  <PresentationFormat>Widescreen</PresentationFormat>
  <Paragraphs>562</Paragraphs>
  <Slides>83</Slides>
  <Notes>5</Notes>
  <HiddenSlides>0</HiddenSlides>
  <MMClips>1</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Parallax</vt:lpstr>
      <vt:lpstr>PowerPoint Presentation</vt:lpstr>
      <vt:lpstr>Progress after proposal presentations</vt:lpstr>
      <vt:lpstr>Information Gathering</vt:lpstr>
      <vt:lpstr>Research Paper</vt:lpstr>
      <vt:lpstr>PowerPoint Presentation</vt:lpstr>
      <vt:lpstr>Background and Literature</vt:lpstr>
      <vt:lpstr>Background and Literature cont.</vt:lpstr>
      <vt:lpstr>Research Question</vt:lpstr>
      <vt:lpstr>Research Novelty </vt:lpstr>
      <vt:lpstr>                 Methodology</vt:lpstr>
      <vt:lpstr>Component Overview Diagram</vt:lpstr>
      <vt:lpstr>Technology Involved</vt:lpstr>
      <vt:lpstr>PowerPoint Presentation</vt:lpstr>
      <vt:lpstr>PowerPoint Presentation</vt:lpstr>
      <vt:lpstr>PowerPoint Presentation</vt:lpstr>
      <vt:lpstr>Results and Discussion</vt:lpstr>
      <vt:lpstr>References</vt:lpstr>
      <vt:lpstr>IT20147778| Jayawickrama N.D.D</vt:lpstr>
      <vt:lpstr>Background and Literature </vt:lpstr>
      <vt:lpstr>Background and Literature  cont.</vt:lpstr>
      <vt:lpstr>Information Gathering</vt:lpstr>
      <vt:lpstr>PowerPoint Presentation</vt:lpstr>
      <vt:lpstr>Component Overview Diagram</vt:lpstr>
      <vt:lpstr>PowerPoint Presentation</vt:lpstr>
      <vt:lpstr>PowerPoint Presentation</vt:lpstr>
      <vt:lpstr>PowerPoint Presentation</vt:lpstr>
      <vt:lpstr>PowerPoint Presentation</vt:lpstr>
      <vt:lpstr>Final output</vt:lpstr>
      <vt:lpstr>Methodology – Skin Rashes Prediction </vt:lpstr>
      <vt:lpstr>PowerPoint Presentation</vt:lpstr>
      <vt:lpstr>PowerPoint Presentation</vt:lpstr>
      <vt:lpstr>PowerPoint Presentation</vt:lpstr>
      <vt:lpstr>PowerPoint Presentation</vt:lpstr>
      <vt:lpstr>PowerPoint Presentation</vt:lpstr>
      <vt:lpstr>Results and Discussion – Chat bot</vt:lpstr>
      <vt:lpstr>New Feature- History of Chats</vt:lpstr>
      <vt:lpstr>Results and Discussion – Skin Rashes Prediction</vt:lpstr>
      <vt:lpstr>New Feature- History of Images</vt:lpstr>
      <vt:lpstr>IT20405090 | Vanhoff R. L.</vt:lpstr>
      <vt:lpstr>PowerPoint Presentation</vt:lpstr>
      <vt:lpstr>PowerPoint Presentation</vt:lpstr>
      <vt:lpstr>PowerPoint Presentation</vt:lpstr>
      <vt:lpstr>PowerPoint Presentation</vt:lpstr>
      <vt:lpstr>Model Overview</vt:lpstr>
      <vt:lpstr>Component Discussion</vt:lpstr>
      <vt:lpstr>PowerPoint Presentation</vt:lpstr>
      <vt:lpstr>PowerPoint Presentation</vt:lpstr>
      <vt:lpstr>Changes of the application</vt:lpstr>
      <vt:lpstr>System Workflow</vt:lpstr>
      <vt:lpstr>PowerPoint Presentation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Growth Level Predictor</vt:lpstr>
      <vt:lpstr>Child growth graphs based on the predictions</vt:lpstr>
      <vt:lpstr>Age-appropriate activities for each age from 2 months to 5 years</vt:lpstr>
      <vt:lpstr>IT20156374| Fernando A.P</vt:lpstr>
      <vt:lpstr>PowerPoint Presentation</vt:lpstr>
      <vt:lpstr>Background and Literature cont.</vt:lpstr>
      <vt:lpstr>Objectives</vt:lpstr>
      <vt:lpstr>PowerPoint Presentation</vt:lpstr>
      <vt:lpstr>PowerPoint Presentation</vt:lpstr>
      <vt:lpstr>Methodology</vt:lpstr>
      <vt:lpstr>Methodology cont. </vt:lpstr>
      <vt:lpstr>Developed solution </vt:lpstr>
      <vt:lpstr>Developed solution cont. </vt:lpstr>
      <vt:lpstr>PowerPoint Presentation</vt:lpstr>
      <vt:lpstr>Results and Discussion</vt:lpstr>
      <vt:lpstr>Results and Discussion cont.</vt:lpstr>
      <vt:lpstr>Results and Discussion cont.</vt:lpstr>
      <vt:lpstr>Results and Discussion cont.</vt:lpstr>
      <vt:lpstr>PowerPoint Presentation</vt:lpstr>
      <vt:lpstr>References</vt:lpstr>
      <vt:lpstr>User Testing</vt:lpstr>
      <vt:lpstr>User Testing</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NAYANI</dc:creator>
  <cp:lastModifiedBy>Disni Jayawickrama</cp:lastModifiedBy>
  <cp:revision>142</cp:revision>
  <cp:lastPrinted>2023-03-29T03:48:10Z</cp:lastPrinted>
  <dcterms:created xsi:type="dcterms:W3CDTF">2023-03-29T03:48:10Z</dcterms:created>
  <dcterms:modified xsi:type="dcterms:W3CDTF">2023-11-02T10:22:24Z</dcterms:modified>
</cp:coreProperties>
</file>